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42"/>
  </p:notesMasterIdLst>
  <p:handoutMasterIdLst>
    <p:handoutMasterId r:id="rId43"/>
  </p:handoutMasterIdLst>
  <p:sldIdLst>
    <p:sldId id="477" r:id="rId2"/>
    <p:sldId id="478" r:id="rId3"/>
    <p:sldId id="511" r:id="rId4"/>
    <p:sldId id="521" r:id="rId5"/>
    <p:sldId id="522" r:id="rId6"/>
    <p:sldId id="484" r:id="rId7"/>
    <p:sldId id="486" r:id="rId8"/>
    <p:sldId id="480" r:id="rId9"/>
    <p:sldId id="487" r:id="rId10"/>
    <p:sldId id="528" r:id="rId11"/>
    <p:sldId id="488" r:id="rId12"/>
    <p:sldId id="527" r:id="rId13"/>
    <p:sldId id="490" r:id="rId14"/>
    <p:sldId id="491" r:id="rId15"/>
    <p:sldId id="492" r:id="rId16"/>
    <p:sldId id="493" r:id="rId17"/>
    <p:sldId id="529" r:id="rId18"/>
    <p:sldId id="499" r:id="rId19"/>
    <p:sldId id="498" r:id="rId20"/>
    <p:sldId id="497" r:id="rId21"/>
    <p:sldId id="535" r:id="rId22"/>
    <p:sldId id="532" r:id="rId23"/>
    <p:sldId id="537" r:id="rId24"/>
    <p:sldId id="496" r:id="rId25"/>
    <p:sldId id="510" r:id="rId26"/>
    <p:sldId id="539" r:id="rId27"/>
    <p:sldId id="495" r:id="rId28"/>
    <p:sldId id="494" r:id="rId29"/>
    <p:sldId id="508" r:id="rId30"/>
    <p:sldId id="533" r:id="rId31"/>
    <p:sldId id="540" r:id="rId32"/>
    <p:sldId id="505" r:id="rId33"/>
    <p:sldId id="516" r:id="rId34"/>
    <p:sldId id="534" r:id="rId35"/>
    <p:sldId id="507" r:id="rId36"/>
    <p:sldId id="542" r:id="rId37"/>
    <p:sldId id="543" r:id="rId38"/>
    <p:sldId id="544" r:id="rId39"/>
    <p:sldId id="476" r:id="rId40"/>
    <p:sldId id="541" r:id="rId41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CC00FF"/>
    <a:srgbClr val="FFCCCC"/>
    <a:srgbClr val="0F4271"/>
    <a:srgbClr val="64A7B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8" autoAdjust="0"/>
    <p:restoredTop sz="96062" autoAdjust="0"/>
  </p:normalViewPr>
  <p:slideViewPr>
    <p:cSldViewPr showGuides="1">
      <p:cViewPr>
        <p:scale>
          <a:sx n="110" d="100"/>
          <a:sy n="110" d="100"/>
        </p:scale>
        <p:origin x="-1320" y="12"/>
      </p:cViewPr>
      <p:guideLst>
        <p:guide orient="horz" pos="119"/>
        <p:guide orient="horz" pos="845"/>
        <p:guide orient="horz" pos="4065"/>
        <p:guide orient="horz" pos="1071"/>
        <p:guide pos="295"/>
        <p:guide pos="2699"/>
        <p:guide pos="5556"/>
        <p:guide pos="2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840" cy="497523"/>
          </a:xfrm>
          <a:prstGeom prst="rect">
            <a:avLst/>
          </a:prstGeom>
        </p:spPr>
        <p:txBody>
          <a:bodyPr vert="horz" lIns="90806" tIns="45403" rIns="90806" bIns="4540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4186" y="3"/>
            <a:ext cx="2949840" cy="497523"/>
          </a:xfrm>
          <a:prstGeom prst="rect">
            <a:avLst/>
          </a:prstGeom>
        </p:spPr>
        <p:txBody>
          <a:bodyPr vert="horz" lIns="90806" tIns="45403" rIns="90806" bIns="45403" rtlCol="0"/>
          <a:lstStyle>
            <a:lvl1pPr algn="r">
              <a:defRPr sz="1200"/>
            </a:lvl1pPr>
          </a:lstStyle>
          <a:p>
            <a:r>
              <a:rPr lang="en-US" altLang="ko-KR" smtClean="0"/>
              <a:t>2010-12-21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440227"/>
            <a:ext cx="2949840" cy="497521"/>
          </a:xfrm>
          <a:prstGeom prst="rect">
            <a:avLst/>
          </a:prstGeom>
        </p:spPr>
        <p:txBody>
          <a:bodyPr vert="horz" lIns="90806" tIns="45403" rIns="90806" bIns="4540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4186" y="9440227"/>
            <a:ext cx="2949840" cy="497521"/>
          </a:xfrm>
          <a:prstGeom prst="rect">
            <a:avLst/>
          </a:prstGeom>
        </p:spPr>
        <p:txBody>
          <a:bodyPr vert="horz" lIns="90806" tIns="45403" rIns="90806" bIns="45403" rtlCol="0" anchor="b"/>
          <a:lstStyle>
            <a:lvl1pPr algn="r">
              <a:defRPr sz="1200"/>
            </a:lvl1pPr>
          </a:lstStyle>
          <a:p>
            <a:fld id="{E454B5C9-5133-47E4-A7D0-A08DA7FEEF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8081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9099" cy="496966"/>
          </a:xfrm>
          <a:prstGeom prst="rect">
            <a:avLst/>
          </a:prstGeom>
        </p:spPr>
        <p:txBody>
          <a:bodyPr vert="horz" lIns="90806" tIns="45403" rIns="90806" bIns="4540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1" y="3"/>
            <a:ext cx="2949099" cy="496966"/>
          </a:xfrm>
          <a:prstGeom prst="rect">
            <a:avLst/>
          </a:prstGeom>
        </p:spPr>
        <p:txBody>
          <a:bodyPr vert="horz" lIns="90806" tIns="45403" rIns="90806" bIns="45403" rtlCol="0"/>
          <a:lstStyle>
            <a:lvl1pPr algn="r">
              <a:defRPr sz="1200"/>
            </a:lvl1pPr>
          </a:lstStyle>
          <a:p>
            <a:r>
              <a:rPr lang="en-US" altLang="ko-KR" smtClean="0"/>
              <a:t>2010-12-21</a:t>
            </a:r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6" tIns="45403" rIns="90806" bIns="4540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90"/>
            <a:ext cx="5444490" cy="4472701"/>
          </a:xfrm>
          <a:prstGeom prst="rect">
            <a:avLst/>
          </a:prstGeom>
        </p:spPr>
        <p:txBody>
          <a:bodyPr vert="horz" lIns="90806" tIns="45403" rIns="90806" bIns="45403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099" cy="496966"/>
          </a:xfrm>
          <a:prstGeom prst="rect">
            <a:avLst/>
          </a:prstGeom>
        </p:spPr>
        <p:txBody>
          <a:bodyPr vert="horz" lIns="90806" tIns="45403" rIns="90806" bIns="4540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1" y="9440647"/>
            <a:ext cx="2949099" cy="496966"/>
          </a:xfrm>
          <a:prstGeom prst="rect">
            <a:avLst/>
          </a:prstGeom>
        </p:spPr>
        <p:txBody>
          <a:bodyPr vert="horz" lIns="90806" tIns="45403" rIns="90806" bIns="45403" rtlCol="0" anchor="b"/>
          <a:lstStyle>
            <a:lvl1pPr algn="r">
              <a:defRPr sz="1200"/>
            </a:lvl1pPr>
          </a:lstStyle>
          <a:p>
            <a:fld id="{F8532099-A25A-4F46-9DC0-A048057C93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59082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ko-KR" smtClean="0"/>
              <a:t>2010-12-21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32099-A25A-4F46-9DC0-A048057C938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72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ko-KR" smtClean="0"/>
              <a:t>2010-12-21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32099-A25A-4F46-9DC0-A048057C938A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888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ko-KR" smtClean="0"/>
              <a:t>2010-12-21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32099-A25A-4F46-9DC0-A048057C938A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369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ko-KR" smtClean="0"/>
              <a:t>2010-12-21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32099-A25A-4F46-9DC0-A048057C938A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369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ko-KR" smtClean="0"/>
              <a:t>2010-12-21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32099-A25A-4F46-9DC0-A048057C938A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582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32099-A25A-4F46-9DC0-A048057C938A}" type="slidenum">
              <a:rPr lang="ko-KR" altLang="en-US" smtClean="0"/>
              <a:pPr/>
              <a:t>39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ko-KR" smtClean="0"/>
              <a:t>2010-12-21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05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396AC-229D-49E6-BAED-042D3417367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1966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마스터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6" name="Picture 12" descr="상단바"/>
          <p:cNvPicPr>
            <a:picLocks noChangeAspect="1" noChangeArrowheads="1"/>
          </p:cNvPicPr>
          <p:nvPr/>
        </p:nvPicPr>
        <p:blipFill>
          <a:blip r:embed="rId15" cstate="print"/>
          <a:srcRect b="84143"/>
          <a:stretch>
            <a:fillRect/>
          </a:stretch>
        </p:blipFill>
        <p:spPr bwMode="auto">
          <a:xfrm>
            <a:off x="0" y="0"/>
            <a:ext cx="9144000" cy="1087438"/>
          </a:xfrm>
          <a:prstGeom prst="rect">
            <a:avLst/>
          </a:prstGeom>
          <a:noFill/>
        </p:spPr>
      </p:pic>
      <p:pic>
        <p:nvPicPr>
          <p:cNvPr id="4" name="Picture 2" descr="간지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1345" y="-27384"/>
            <a:ext cx="9144000" cy="688538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864096"/>
          </a:xfrm>
        </p:spPr>
        <p:txBody>
          <a:bodyPr/>
          <a:lstStyle/>
          <a:p>
            <a:r>
              <a:rPr lang="ko-KR" altLang="en-US" sz="4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본당 </a:t>
            </a:r>
            <a:r>
              <a:rPr lang="en-US" altLang="ko-KR" sz="4800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50</a:t>
            </a:r>
            <a:r>
              <a:rPr lang="ko-KR" altLang="en-US" sz="4800" dirty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주년 </a:t>
            </a:r>
            <a:r>
              <a:rPr lang="ko-KR" altLang="en-US" sz="4800" dirty="0" err="1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희년</a:t>
            </a:r>
            <a:r>
              <a:rPr lang="en-US" altLang="ko-KR" sz="4800" dirty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4800" b="1" dirty="0" err="1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禧年</a:t>
            </a:r>
            <a:r>
              <a:rPr lang="en-US" altLang="ko-KR" sz="4800" dirty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) </a:t>
            </a:r>
            <a:r>
              <a:rPr lang="ko-KR" altLang="en-US" sz="4800" dirty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준비</a:t>
            </a:r>
            <a:r>
              <a:rPr lang="ko-KR" altLang="en-US" sz="5400" dirty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/>
            </a:r>
            <a:br>
              <a:rPr lang="ko-KR" altLang="en-US" sz="5400" dirty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</a:br>
            <a:endParaRPr lang="ko-KR" altLang="en-US" sz="5400" dirty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4437112"/>
            <a:ext cx="8147248" cy="1656184"/>
          </a:xfrm>
        </p:spPr>
        <p:txBody>
          <a:bodyPr/>
          <a:lstStyle/>
          <a:p>
            <a:pPr marL="0" indent="0" algn="r">
              <a:buNone/>
            </a:pP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 천주교 마산교구 중동 천주교회</a:t>
            </a: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pPr marL="0" indent="0" algn="r">
              <a:buNone/>
            </a:pP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주임신부 강윤철 요한 </a:t>
            </a:r>
            <a:r>
              <a:rPr lang="ko-KR" altLang="en-US" b="1" dirty="0" err="1" smtClean="0">
                <a:latin typeface="HY강B" pitchFamily="18" charset="-127"/>
                <a:ea typeface="HY강B" pitchFamily="18" charset="-127"/>
              </a:rPr>
              <a:t>보스코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 작성</a:t>
            </a: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pPr marL="0" indent="0" algn="r">
              <a:buNone/>
            </a:pP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2020</a:t>
            </a:r>
            <a:r>
              <a:rPr lang="ko-KR" altLang="en-US" b="1" dirty="0"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b="1" dirty="0">
                <a:latin typeface="HY강B" pitchFamily="18" charset="-127"/>
                <a:ea typeface="HY강B" pitchFamily="18" charset="-127"/>
              </a:rPr>
              <a:t>월 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15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일</a:t>
            </a:r>
            <a:endParaRPr lang="en-US" altLang="ko-KR" b="1" dirty="0">
              <a:latin typeface="HY강B" pitchFamily="18" charset="-127"/>
              <a:ea typeface="HY강B" pitchFamily="18" charset="-127"/>
            </a:endParaRPr>
          </a:p>
          <a:p>
            <a:pPr marL="0" indent="0" algn="r">
              <a:buNone/>
            </a:pP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pPr marL="0" indent="0" algn="r">
              <a:buNone/>
            </a:pP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4206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9338" y="692696"/>
            <a:ext cx="912889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2) 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정신적 신앙적 유래</a:t>
            </a:r>
          </a:p>
          <a:p>
            <a:pPr marL="0" indent="0">
              <a:buFontTx/>
              <a:buNone/>
            </a:pPr>
            <a:endParaRPr lang="ko-KR" altLang="en-US" b="1" spc="-150" dirty="0" smtClean="0"/>
          </a:p>
          <a:p>
            <a:endParaRPr lang="ko-KR" altLang="en-US" b="1" spc="-15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660232" y="260647"/>
            <a:ext cx="2459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2800" b="1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5. </a:t>
            </a:r>
            <a:r>
              <a:rPr lang="ko-KR" altLang="en-US" sz="2800" b="1" dirty="0" err="1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희년의</a:t>
            </a:r>
            <a:r>
              <a:rPr lang="ko-KR" altLang="en-US" sz="2800" b="1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유래</a:t>
            </a:r>
            <a:endParaRPr lang="ko-KR" altLang="en-US" sz="280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2296" name="Picture 8" descr="창조주 하느님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536504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0" y="4293096"/>
            <a:ext cx="91288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3200" spc="-150" dirty="0">
                <a:latin typeface="HY강B" pitchFamily="18" charset="-127"/>
                <a:ea typeface="HY강B" pitchFamily="18" charset="-127"/>
              </a:rPr>
              <a:t>“</a:t>
            </a:r>
            <a:r>
              <a:rPr lang="ko-KR" altLang="en-US" sz="3200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사람과 땅의 주인은 하느님이시다</a:t>
            </a:r>
            <a:r>
              <a:rPr lang="en-US" altLang="ko-KR" sz="3200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”</a:t>
            </a:r>
            <a:r>
              <a:rPr lang="ko-KR" altLang="en-US" sz="3200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는 사상</a:t>
            </a:r>
            <a:r>
              <a:rPr lang="en-US" altLang="ko-KR" sz="3200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누구도 땅을 소유하여 땅의 주인이 될 수 없다</a:t>
            </a:r>
            <a:r>
              <a:rPr lang="en-US" altLang="ko-KR" sz="3200" spc="-150" dirty="0"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sz="3200" spc="-150" dirty="0" smtClean="0">
                <a:latin typeface="HY강B" pitchFamily="18" charset="-127"/>
                <a:ea typeface="HY강B" pitchFamily="18" charset="-127"/>
              </a:rPr>
              <a:t>사람은 </a:t>
            </a: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하느님의 피조물이고 존귀하고 평등하다</a:t>
            </a:r>
            <a:r>
              <a:rPr lang="en-US" altLang="ko-KR" sz="3200" spc="-150" dirty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3200" spc="-150" dirty="0"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z="3200" spc="-300" dirty="0">
                <a:latin typeface="HY강B" pitchFamily="18" charset="-127"/>
                <a:ea typeface="HY강B" pitchFamily="18" charset="-127"/>
              </a:rPr>
              <a:t>누구도 사람을 종으로 삼아 영원히 소유할 수 없다</a:t>
            </a:r>
            <a:r>
              <a:rPr lang="en-US" altLang="ko-KR" sz="3200" spc="-300" dirty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3200" spc="-300" dirty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200" spc="-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83311"/>
            <a:ext cx="449999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왕이신 하나님 &gt; 아침묵상(큐티) | 울산광은교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67356"/>
            <a:ext cx="4578771" cy="278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7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260648"/>
            <a:ext cx="9108504" cy="3312368"/>
          </a:xfrm>
        </p:spPr>
        <p:txBody>
          <a:bodyPr/>
          <a:lstStyle/>
          <a:p>
            <a:pPr marL="0" indent="0">
              <a:buNone/>
            </a:pP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 6. 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가난해져 땅을 잃거나 종이 될 경우 어떻게 되나</a:t>
            </a: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? </a:t>
            </a:r>
            <a:endParaRPr lang="en-US" altLang="ko-KR" sz="1000" b="1" spc="-15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친척 가운데 능력을 가진 이가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대신 빚을 갚거나 몸값을 지불하고 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ko-KR" altLang="en-US" spc="-150" dirty="0" err="1" smtClean="0">
                <a:latin typeface="HY강B" pitchFamily="18" charset="-127"/>
                <a:ea typeface="HY강B" pitchFamily="18" charset="-127"/>
              </a:rPr>
              <a:t>되사서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&gt;, 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몰락한 친척을 구해 해방시켜 주어야 한다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그 구해준 사람을 </a:t>
            </a:r>
            <a:r>
              <a:rPr lang="ko-KR" altLang="en-US" spc="-150" dirty="0" err="1" smtClean="0">
                <a:latin typeface="HY강B" pitchFamily="18" charset="-127"/>
                <a:ea typeface="HY강B" pitchFamily="18" charset="-127"/>
              </a:rPr>
              <a:t>가리쳐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고엘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&gt;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곧 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구속자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 또는 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ko-KR" altLang="en-US" spc="-150" dirty="0" err="1" smtClean="0">
                <a:latin typeface="HY강B" pitchFamily="18" charset="-127"/>
                <a:ea typeface="HY강B" pitchFamily="18" charset="-127"/>
              </a:rPr>
              <a:t>속량자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라 했다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 &lt;</a:t>
            </a:r>
            <a:r>
              <a:rPr lang="ko-KR" altLang="en-US" spc="-150" dirty="0" err="1" smtClean="0">
                <a:latin typeface="HY강B" pitchFamily="18" charset="-127"/>
                <a:ea typeface="HY강B" pitchFamily="18" charset="-127"/>
              </a:rPr>
              <a:t>되사주는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 이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라는 뜻이다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endParaRPr lang="en-US" altLang="ko-KR" spc="-15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0" y="3645024"/>
            <a:ext cx="9144000" cy="30963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endParaRPr lang="en-US" altLang="ko-KR" b="1" spc="-15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6512" y="3573016"/>
            <a:ext cx="9144000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 7. </a:t>
            </a:r>
            <a:r>
              <a:rPr lang="ko-KR" altLang="en-US" b="1" spc="-15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희년의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정신은 무엇인가</a:t>
            </a: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? </a:t>
            </a:r>
            <a:endParaRPr lang="ko-KR" altLang="en-US" sz="1000" b="1" spc="-15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165655"/>
            <a:ext cx="3473725" cy="261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34" y="4149080"/>
            <a:ext cx="3920506" cy="263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08619"/>
            <a:ext cx="3528392" cy="263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-36512" y="4149080"/>
            <a:ext cx="9180512" cy="280831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해방과 자유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사람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땅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가축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평등과 정의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빈부 차이 없음 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쉼과 생명력 회복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사람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땅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가축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-36512" y="6012577"/>
            <a:ext cx="918051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 2" pitchFamily="18" charset="2"/>
              <a:buChar char="A"/>
            </a:pPr>
            <a:r>
              <a:rPr lang="ko-KR" altLang="en-US" sz="3200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본래의 존귀한 모습 회복</a:t>
            </a:r>
            <a:r>
              <a:rPr lang="en-US" altLang="ko-KR" sz="3200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200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새로운 </a:t>
            </a:r>
            <a:r>
              <a:rPr lang="ko-KR" altLang="en-US" sz="3200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창조</a:t>
            </a:r>
            <a:endParaRPr lang="en-US" altLang="ko-KR" sz="3200" spc="-15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17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23335" y="548680"/>
            <a:ext cx="9183960" cy="3744416"/>
          </a:xfrm>
        </p:spPr>
        <p:txBody>
          <a:bodyPr/>
          <a:lstStyle/>
          <a:p>
            <a:pPr marL="0" indent="0">
              <a:buNone/>
            </a:pPr>
            <a:r>
              <a:rPr lang="en-US" altLang="ko-KR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8. </a:t>
            </a:r>
            <a:r>
              <a:rPr lang="ko-KR" altLang="en-US" b="1" spc="-150" dirty="0" err="1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희년이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실천되었는가</a:t>
            </a: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?</a:t>
            </a:r>
            <a:endParaRPr lang="en-US" altLang="ko-KR" b="1" spc="-15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가까운 친족이 빚으로 넘어갈 땅이나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pc="-150" dirty="0" err="1" smtClean="0">
                <a:latin typeface="HY강B" pitchFamily="18" charset="-127"/>
                <a:ea typeface="HY강B" pitchFamily="18" charset="-127"/>
              </a:rPr>
              <a:t>예례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32),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의지할 데 없는 과부를 구제한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pc="-150" dirty="0" err="1" smtClean="0">
                <a:latin typeface="HY강B" pitchFamily="18" charset="-127"/>
                <a:ea typeface="HY강B" pitchFamily="18" charset="-127"/>
              </a:rPr>
              <a:t>롯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4)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예는 있지만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, 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spc="-300" dirty="0" smtClean="0">
                <a:latin typeface="HY강B" pitchFamily="18" charset="-127"/>
                <a:ea typeface="HY강B" pitchFamily="18" charset="-127"/>
              </a:rPr>
              <a:t>국가적으로 </a:t>
            </a:r>
            <a:r>
              <a:rPr lang="ko-KR" altLang="en-US" spc="-300" dirty="0" err="1" smtClean="0">
                <a:latin typeface="HY강B" pitchFamily="18" charset="-127"/>
                <a:ea typeface="HY강B" pitchFamily="18" charset="-127"/>
              </a:rPr>
              <a:t>희년을</a:t>
            </a:r>
            <a:r>
              <a:rPr lang="ko-KR" altLang="en-US" spc="-300" dirty="0" smtClean="0">
                <a:latin typeface="HY강B" pitchFamily="18" charset="-127"/>
                <a:ea typeface="HY강B" pitchFamily="18" charset="-127"/>
              </a:rPr>
              <a:t> 실천한 구체적 증거를 찾기 어렵다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왕정과 귀족이 생기고 권력과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재산을 많이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소유하면서 </a:t>
            </a:r>
            <a:r>
              <a:rPr lang="ko-KR" altLang="en-US" spc="-150" dirty="0" err="1">
                <a:latin typeface="HY강B" pitchFamily="18" charset="-127"/>
                <a:ea typeface="HY강B" pitchFamily="18" charset="-127"/>
              </a:rPr>
              <a:t>희년이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 되어도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종과 땅을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되돌려주지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않았다</a:t>
            </a:r>
            <a:r>
              <a:rPr lang="en-US" altLang="ko-KR" spc="-150" dirty="0">
                <a:latin typeface="HY강B" pitchFamily="18" charset="-127"/>
                <a:ea typeface="HY강B" pitchFamily="18" charset="-127"/>
              </a:rPr>
              <a:t>. 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endParaRPr lang="ko-KR" altLang="en-US" sz="1100" spc="-15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625" y="450912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3200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9</a:t>
            </a:r>
            <a:r>
              <a:rPr lang="en-US" altLang="ko-KR" sz="3200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3200" b="1" spc="-150" dirty="0" err="1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희년이</a:t>
            </a:r>
            <a:r>
              <a:rPr lang="ko-KR" altLang="en-US" sz="3200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실천되지 않은 결과는 무엇인가</a:t>
            </a:r>
            <a:r>
              <a:rPr lang="en-US" altLang="ko-KR" sz="3200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?</a:t>
            </a:r>
            <a:endParaRPr lang="ko-KR" altLang="en-US" sz="3200" b="1" spc="-15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pPr marL="457200" indent="-457200">
              <a:buFont typeface="HY강B" pitchFamily="18" charset="-127"/>
              <a:buChar char="－"/>
            </a:pP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빈부격차 심해졌고 공동체 정신은 없어지고 이스라엘 공동체는 허물어져 갔고 나라는 망했다</a:t>
            </a:r>
            <a:r>
              <a:rPr lang="en-US" altLang="ko-KR" sz="3200" spc="-150" dirty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3200" spc="-15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498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302" y="286014"/>
            <a:ext cx="9142209" cy="3503026"/>
          </a:xfrm>
        </p:spPr>
        <p:txBody>
          <a:bodyPr/>
          <a:lstStyle/>
          <a:p>
            <a:pPr marL="0" indent="0">
              <a:buNone/>
            </a:pP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 10. 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하느님은 누구를 보내어 </a:t>
            </a:r>
            <a:r>
              <a:rPr lang="ko-KR" altLang="en-US" b="1" spc="-150" dirty="0" err="1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희년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정신을 선포하게 </a:t>
            </a:r>
            <a:endParaRPr lang="en-US" altLang="ko-KR" b="1" spc="-15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en-US" altLang="ko-KR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    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하셨나</a:t>
            </a:r>
            <a:r>
              <a:rPr lang="en-US" altLang="ko-KR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?</a:t>
            </a:r>
            <a:endParaRPr lang="ko-KR" altLang="en-US" b="1" spc="-15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pc="-300" dirty="0">
                <a:latin typeface="HY강B" pitchFamily="18" charset="-127"/>
                <a:ea typeface="HY강B" pitchFamily="18" charset="-127"/>
              </a:rPr>
              <a:t>예언자를 보내시어 계속 </a:t>
            </a:r>
            <a:r>
              <a:rPr lang="ko-KR" altLang="en-US" spc="-300" dirty="0" err="1" smtClean="0">
                <a:latin typeface="HY강B" pitchFamily="18" charset="-127"/>
                <a:ea typeface="HY강B" pitchFamily="18" charset="-127"/>
              </a:rPr>
              <a:t>희년</a:t>
            </a:r>
            <a:r>
              <a:rPr lang="ko-KR" altLang="en-US" spc="-300" dirty="0" smtClean="0">
                <a:latin typeface="HY강B" pitchFamily="18" charset="-127"/>
                <a:ea typeface="HY강B" pitchFamily="18" charset="-127"/>
              </a:rPr>
              <a:t> 정신을</a:t>
            </a:r>
            <a:endParaRPr lang="en-US" altLang="ko-KR" spc="-300" dirty="0" smtClean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ko-KR" altLang="en-US" spc="-3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pc="-300" dirty="0" smtClean="0">
                <a:latin typeface="HY강B" pitchFamily="18" charset="-127"/>
                <a:ea typeface="HY강B" pitchFamily="18" charset="-127"/>
              </a:rPr>
              <a:t>   선포하셨다</a:t>
            </a:r>
            <a:r>
              <a:rPr lang="en-US" altLang="ko-KR" spc="-150" dirty="0">
                <a:latin typeface="HY강B" pitchFamily="18" charset="-127"/>
                <a:ea typeface="HY강B" pitchFamily="18" charset="-127"/>
              </a:rPr>
              <a:t>. </a:t>
            </a:r>
            <a:endParaRPr lang="ko-KR" altLang="en-US" spc="-150" dirty="0"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특히 이사야 </a:t>
            </a:r>
            <a:r>
              <a:rPr lang="en-US" altLang="ko-KR" spc="-150" dirty="0">
                <a:latin typeface="HY강B" pitchFamily="18" charset="-127"/>
                <a:ea typeface="HY강B" pitchFamily="18" charset="-127"/>
              </a:rPr>
              <a:t>58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장과 </a:t>
            </a:r>
            <a:r>
              <a:rPr lang="en-US" altLang="ko-KR" spc="-150" dirty="0">
                <a:latin typeface="HY강B" pitchFamily="18" charset="-127"/>
                <a:ea typeface="HY강B" pitchFamily="18" charset="-127"/>
              </a:rPr>
              <a:t>61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장의 외침은 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en-US" altLang="ko-KR" spc="-15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pc="-150" dirty="0" err="1" smtClean="0">
                <a:latin typeface="HY강B" pitchFamily="18" charset="-127"/>
                <a:ea typeface="HY강B" pitchFamily="18" charset="-127"/>
              </a:rPr>
              <a:t>희년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 정신에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관한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것이다</a:t>
            </a:r>
            <a:r>
              <a:rPr lang="en-US" altLang="ko-KR" spc="-150" dirty="0">
                <a:latin typeface="HY강B" pitchFamily="18" charset="-127"/>
                <a:ea typeface="HY강B" pitchFamily="18" charset="-127"/>
              </a:rPr>
              <a:t>. 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-36512" y="404280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 11</a:t>
            </a:r>
            <a:r>
              <a:rPr lang="en-US" altLang="ko-KR" sz="3200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3200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시련과 고통 속에서 백성들은 누구를 기다렸나</a:t>
            </a:r>
            <a:r>
              <a:rPr lang="en-US" altLang="ko-KR" sz="3200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?</a:t>
            </a:r>
            <a:endParaRPr lang="ko-KR" altLang="en-US" sz="3200" spc="-15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830068"/>
            <a:ext cx="2664296" cy="288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내용 개체 틀 2"/>
          <p:cNvSpPr txBox="1">
            <a:spLocks/>
          </p:cNvSpPr>
          <p:nvPr/>
        </p:nvSpPr>
        <p:spPr>
          <a:xfrm>
            <a:off x="35496" y="4627582"/>
            <a:ext cx="9071992" cy="21168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 typeface="HY강B" pitchFamily="18" charset="-127"/>
              <a:buChar char="－"/>
            </a:pPr>
            <a:r>
              <a:rPr lang="ko-KR" altLang="en-US" b="1" spc="-150" dirty="0" smtClean="0">
                <a:latin typeface="HY강B" pitchFamily="18" charset="-127"/>
                <a:ea typeface="HY강B" pitchFamily="18" charset="-127"/>
              </a:rPr>
              <a:t>하느님이 보내실 메시아를 기다렸다</a:t>
            </a:r>
            <a:r>
              <a:rPr lang="en-US" altLang="ko-KR" b="1" spc="-150" dirty="0" smtClean="0">
                <a:latin typeface="HY강B" pitchFamily="18" charset="-127"/>
                <a:ea typeface="HY강B" pitchFamily="18" charset="-127"/>
              </a:rPr>
              <a:t>. </a:t>
            </a:r>
            <a:endParaRPr lang="ko-KR" altLang="en-US" spc="-150" dirty="0" smtClean="0">
              <a:latin typeface="HY강B" pitchFamily="18" charset="-127"/>
              <a:ea typeface="HY강B" pitchFamily="18" charset="-127"/>
            </a:endParaRPr>
          </a:p>
          <a:p>
            <a:pPr marL="457200" indent="-457200"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특히 가난한 이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슬퍼하는 이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옳은 일을 하다가 박해 받는 이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억압받은 이가 주님 안에서 해방을 기대하였다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spc="-15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572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552728" cy="850106"/>
          </a:xfrm>
        </p:spPr>
        <p:txBody>
          <a:bodyPr/>
          <a:lstStyle/>
          <a:p>
            <a:r>
              <a:rPr lang="ko-KR" altLang="en-US" sz="4000" b="1" dirty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나</a:t>
            </a:r>
            <a:r>
              <a:rPr lang="en-US" altLang="ko-KR" sz="4000" b="1" dirty="0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4000" b="1" dirty="0" err="1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희년의</a:t>
            </a:r>
            <a:r>
              <a:rPr lang="ko-KR" altLang="en-US" sz="4000" b="1" dirty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4000" b="1" dirty="0" err="1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완성자</a:t>
            </a:r>
            <a:r>
              <a:rPr lang="ko-KR" altLang="en-US" sz="4000" b="1" dirty="0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4000" b="1" dirty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예수님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412776"/>
            <a:ext cx="9180512" cy="5400600"/>
          </a:xfrm>
          <a:solidFill>
            <a:srgbClr val="0099CC"/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ko-KR" altLang="en-US" b="1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새로운 </a:t>
            </a:r>
            <a:r>
              <a:rPr lang="ko-KR" altLang="en-US" b="1" spc="-150" dirty="0" err="1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희년을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선포하시는 예수님</a:t>
            </a:r>
            <a:endParaRPr lang="ko-KR" altLang="en-US" spc="-15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“예수님께서는 당신이 자라신 </a:t>
            </a:r>
            <a:r>
              <a:rPr lang="ko-KR" altLang="en-US" spc="-150" dirty="0" err="1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나자렛으로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가시어</a:t>
            </a:r>
            <a:r>
              <a:rPr lang="en-US" altLang="ko-KR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안식일에 늘 하시던 대로 회당에 들어가셨다</a:t>
            </a:r>
            <a:r>
              <a:rPr lang="en-US" altLang="ko-KR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그리고 성경을 봉독하려고 일어서시자</a:t>
            </a:r>
            <a:r>
              <a:rPr lang="en-US" altLang="ko-KR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이사야 예언자의 두루마리가 그분께 건네졌다</a:t>
            </a:r>
            <a:r>
              <a:rPr lang="en-US" altLang="ko-KR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그분께서는 두루마리를 펴시고 이러한 말씀이 기록된 부분을 찾으셨다</a:t>
            </a:r>
            <a:r>
              <a:rPr lang="en-US" altLang="ko-KR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‘주님께서 나에게 기름을 부어 주시니 주님의 영이 내 위에 내리셨다</a:t>
            </a:r>
            <a:r>
              <a:rPr lang="en-US" altLang="ko-KR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주님께서 나를 보내시어 가난한 이들에게 기쁜 소식을 전하고 잡혀간 이들에게 해방을 선포하며 눈먼 이들을 다시 보게 하고 </a:t>
            </a: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억압받는</a:t>
            </a:r>
            <a:endParaRPr lang="ko-KR" altLang="en-US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320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36512" y="44624"/>
            <a:ext cx="9217024" cy="4176464"/>
          </a:xfrm>
          <a:solidFill>
            <a:srgbClr val="0099CC"/>
          </a:solidFill>
        </p:spPr>
        <p:txBody>
          <a:bodyPr/>
          <a:lstStyle/>
          <a:p>
            <a:pPr marL="0" indent="0">
              <a:buNone/>
            </a:pPr>
            <a:endParaRPr lang="en-US" altLang="ko-KR" sz="1000" spc="-15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이들을 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해방시켜 내보내며</a:t>
            </a:r>
          </a:p>
          <a:p>
            <a:pPr marL="0" indent="0">
              <a:buNone/>
            </a:pP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주님의 은혜로운 해를 선포하게 하셨다</a:t>
            </a:r>
            <a:r>
              <a:rPr lang="en-US" altLang="ko-KR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.’</a:t>
            </a:r>
            <a:endParaRPr lang="ko-KR" altLang="en-US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예수님께서 두루마리를 말아 시중드는 이에게 돌려주시고 자리에 앉으시니</a:t>
            </a:r>
            <a:r>
              <a:rPr lang="en-US" altLang="ko-KR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회당에 있던 모든 사람의 눈이 예수님을 주시하였다</a:t>
            </a:r>
            <a:r>
              <a:rPr lang="en-US" altLang="ko-KR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예수님께서 그들에게 말씀하기 시작하셨다</a:t>
            </a:r>
            <a:r>
              <a:rPr lang="en-US" altLang="ko-KR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 ‘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오늘 이 성경 말씀이 너희가 듣는 가운데에서 이루어졌다’”</a:t>
            </a:r>
            <a:r>
              <a:rPr lang="en-US" altLang="ko-KR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pc="-150" dirty="0" err="1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루카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4,16-21</a:t>
            </a:r>
          </a:p>
          <a:p>
            <a:pPr marL="0" indent="0">
              <a:buNone/>
            </a:pPr>
            <a:endParaRPr lang="en-US" altLang="ko-KR" sz="1200" spc="-15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-36512" y="4509120"/>
            <a:ext cx="9180512" cy="218884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HY강B" pitchFamily="18" charset="-127"/>
              <a:buChar char="－"/>
            </a:pPr>
            <a:r>
              <a:rPr lang="ko-KR" altLang="en-US" b="1" spc="-150" dirty="0" smtClean="0">
                <a:latin typeface="HY강B" pitchFamily="18" charset="-127"/>
                <a:ea typeface="HY강B" pitchFamily="18" charset="-127"/>
              </a:rPr>
              <a:t>예수님께서 </a:t>
            </a:r>
            <a:r>
              <a:rPr lang="ko-KR" altLang="en-US" b="1" spc="-150" dirty="0" err="1" smtClean="0">
                <a:latin typeface="HY강B" pitchFamily="18" charset="-127"/>
                <a:ea typeface="HY강B" pitchFamily="18" charset="-127"/>
              </a:rPr>
              <a:t>공생활을</a:t>
            </a:r>
            <a:r>
              <a:rPr lang="ko-KR" altLang="en-US" b="1" spc="-150" dirty="0" smtClean="0">
                <a:latin typeface="HY강B" pitchFamily="18" charset="-127"/>
                <a:ea typeface="HY강B" pitchFamily="18" charset="-127"/>
              </a:rPr>
              <a:t> 시작하면서 고향 </a:t>
            </a:r>
            <a:r>
              <a:rPr lang="ko-KR" altLang="en-US" b="1" spc="-150" dirty="0" err="1" smtClean="0">
                <a:latin typeface="HY강B" pitchFamily="18" charset="-127"/>
                <a:ea typeface="HY강B" pitchFamily="18" charset="-127"/>
              </a:rPr>
              <a:t>나자렛에</a:t>
            </a:r>
            <a:r>
              <a:rPr lang="ko-KR" altLang="en-US" b="1" spc="-150" dirty="0" smtClean="0">
                <a:latin typeface="HY강B" pitchFamily="18" charset="-127"/>
                <a:ea typeface="HY강B" pitchFamily="18" charset="-127"/>
              </a:rPr>
              <a:t> 가시어 하신 첫 번째 설교 말씀이다</a:t>
            </a:r>
            <a:r>
              <a:rPr lang="en-US" altLang="ko-KR" b="1" spc="-150" dirty="0" smtClean="0">
                <a:latin typeface="HY강B" pitchFamily="18" charset="-127"/>
                <a:ea typeface="HY강B" pitchFamily="18" charset="-127"/>
              </a:rPr>
              <a:t>.</a:t>
            </a:r>
            <a:endParaRPr lang="en-US" altLang="ko-KR" sz="1200" spc="-15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구약성경에서 </a:t>
            </a:r>
            <a:r>
              <a:rPr lang="ko-KR" altLang="en-US" spc="-150" dirty="0" err="1" smtClean="0">
                <a:latin typeface="HY강B" pitchFamily="18" charset="-127"/>
                <a:ea typeface="HY강B" pitchFamily="18" charset="-127"/>
              </a:rPr>
              <a:t>희년의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 내용에 관해 언급한 말씀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이사야 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58,6. 61,1-2). </a:t>
            </a:r>
            <a:endParaRPr lang="ko-KR" altLang="en-US" spc="-150" dirty="0" smtClean="0">
              <a:latin typeface="HY강B" pitchFamily="18" charset="-127"/>
              <a:ea typeface="HY강B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834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033" y="404664"/>
            <a:ext cx="9144000" cy="6696744"/>
          </a:xfrm>
        </p:spPr>
        <p:txBody>
          <a:bodyPr/>
          <a:lstStyle/>
          <a:p>
            <a:pPr marL="0" indent="0">
              <a:buNone/>
            </a:pP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 1. 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예수님께서 당신 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사명이 무엇이라고 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밝히시는가</a:t>
            </a: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?</a:t>
            </a:r>
          </a:p>
          <a:p>
            <a:pPr marL="0" indent="0">
              <a:buNone/>
            </a:pPr>
            <a:endParaRPr lang="ko-KR" altLang="en-US" sz="1000" spc="-15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가난한 이들에게 기쁜 소식을 전하고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잡혀간 이들에게 해방을 선포하고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눈먼 이들을 보게 하고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억압받는 이들을 해방시켜 내 보내며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주님의 은혜로운 해를 선포하게 하셨다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0" y="4264497"/>
            <a:ext cx="9144000" cy="2476871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이는</a:t>
            </a:r>
            <a:endParaRPr lang="en-US" altLang="ko-KR" spc="-15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당신이 예언자가 앞서 말한 메시아이며 </a:t>
            </a:r>
            <a:endParaRPr lang="en-US" altLang="ko-KR" spc="-15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오래 기다리던 시간이 당신 안에서 시작되었고  </a:t>
            </a:r>
            <a:endParaRPr lang="en-US" altLang="ko-KR" spc="-15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pc="-15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희년을</a:t>
            </a: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이루는 것이 당신 사명임을 밝히신 것이다</a:t>
            </a:r>
            <a:r>
              <a:rPr lang="en-US" altLang="ko-KR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 marL="0" indent="0">
              <a:buFontTx/>
              <a:buNone/>
            </a:pPr>
            <a:endParaRPr lang="en-US" altLang="ko-KR" sz="1400" spc="-150" dirty="0" smtClean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864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-27384"/>
            <a:ext cx="9144000" cy="3068960"/>
          </a:xfrm>
        </p:spPr>
        <p:txBody>
          <a:bodyPr/>
          <a:lstStyle/>
          <a:p>
            <a:pPr marL="0" indent="0">
              <a:buNone/>
            </a:pP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 2. 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예수님께서 선포하신 </a:t>
            </a:r>
            <a:r>
              <a:rPr lang="ko-KR" altLang="en-US" b="1" spc="-150" dirty="0" err="1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희년은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어떤 해인가</a:t>
            </a:r>
            <a:r>
              <a:rPr lang="en-US" altLang="ko-KR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?</a:t>
            </a:r>
            <a:endParaRPr lang="ko-KR" altLang="en-US" spc="-15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모든 억눌림과 묶인 데에서 해방되어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자유를 얻고 </a:t>
            </a:r>
            <a:endParaRPr lang="en-US" altLang="ko-KR" spc="-150" dirty="0"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모든 이가 하느님 자녀로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존귀하고 평등하게 되고 </a:t>
            </a:r>
            <a:endParaRPr lang="en-US" altLang="ko-KR" spc="-150" dirty="0"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영원한 생명을 얻는 하느님 나라가 시작하는 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자비와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은총의 해이다</a:t>
            </a:r>
            <a:r>
              <a:rPr lang="en-US" altLang="ko-KR" spc="-150" dirty="0"/>
              <a:t>.</a:t>
            </a:r>
            <a:r>
              <a:rPr lang="en-US" altLang="ko-KR" spc="-150" dirty="0">
                <a:latin typeface="HY강B" pitchFamily="18" charset="-127"/>
                <a:ea typeface="HY강B" pitchFamily="18" charset="-127"/>
              </a:rPr>
              <a:t> </a:t>
            </a:r>
          </a:p>
          <a:p>
            <a:pPr>
              <a:buFont typeface="HY강B" pitchFamily="18" charset="-127"/>
              <a:buChar char="－"/>
            </a:pPr>
            <a:endParaRPr lang="ko-KR" altLang="en-US" spc="-150" dirty="0"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0" y="2852936"/>
            <a:ext cx="8391488" cy="706090"/>
          </a:xfrm>
          <a:prstGeom prst="rect">
            <a:avLst/>
          </a:prstGeom>
        </p:spPr>
        <p:txBody>
          <a:bodyPr/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9pPr>
          </a:lstStyle>
          <a:p>
            <a:pPr algn="l">
              <a:defRPr/>
            </a:pPr>
            <a:r>
              <a:rPr lang="en-US" altLang="ko-KR" sz="3200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 3</a:t>
            </a:r>
            <a:r>
              <a:rPr lang="en-US" altLang="ko-KR" sz="32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32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구약과 예수님의 </a:t>
            </a:r>
            <a:r>
              <a:rPr lang="ko-KR" altLang="en-US" sz="3200" b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희년은</a:t>
            </a:r>
            <a:r>
              <a:rPr lang="ko-KR" altLang="en-US" sz="32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어떻게 다른가</a:t>
            </a:r>
            <a:r>
              <a:rPr lang="en-US" altLang="ko-KR" sz="32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?</a:t>
            </a:r>
            <a:endParaRPr lang="en-US" altLang="ko-KR" sz="3200" dirty="0" smtClean="0">
              <a:ea typeface="굴림" pitchFamily="50" charset="-127"/>
            </a:endParaRPr>
          </a:p>
        </p:txBody>
      </p:sp>
      <p:grpSp>
        <p:nvGrpSpPr>
          <p:cNvPr id="40" name="Group 3"/>
          <p:cNvGrpSpPr>
            <a:grpSpLocks/>
          </p:cNvGrpSpPr>
          <p:nvPr/>
        </p:nvGrpSpPr>
        <p:grpSpPr bwMode="auto">
          <a:xfrm>
            <a:off x="289582" y="3284985"/>
            <a:ext cx="4491162" cy="3200806"/>
            <a:chOff x="720" y="1296"/>
            <a:chExt cx="1367" cy="2455"/>
          </a:xfrm>
        </p:grpSpPr>
        <p:sp>
          <p:nvSpPr>
            <p:cNvPr id="41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42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43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44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45" name="AutoShape 8"/>
            <p:cNvSpPr>
              <a:spLocks noChangeArrowheads="1"/>
            </p:cNvSpPr>
            <p:nvPr/>
          </p:nvSpPr>
          <p:spPr bwMode="ltGray">
            <a:xfrm>
              <a:off x="724" y="3290"/>
              <a:ext cx="1363" cy="436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bg1">
                    <a:gamma/>
                    <a:shade val="75686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46" name="AutoShape 9"/>
            <p:cNvSpPr>
              <a:spLocks noChangeArrowheads="1"/>
            </p:cNvSpPr>
            <p:nvPr/>
          </p:nvSpPr>
          <p:spPr bwMode="ltGray">
            <a:xfrm>
              <a:off x="752" y="330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7882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grpSp>
          <p:nvGrpSpPr>
            <p:cNvPr id="47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50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51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8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52" name="Oval 13"/>
              <p:cNvSpPr>
                <a:spLocks noChangeArrowheads="1"/>
              </p:cNvSpPr>
              <p:nvPr/>
            </p:nvSpPr>
            <p:spPr bwMode="gray">
              <a:xfrm>
                <a:off x="1304" y="590"/>
                <a:ext cx="632" cy="63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53" name="Oval 14"/>
              <p:cNvSpPr>
                <a:spLocks noChangeArrowheads="1"/>
              </p:cNvSpPr>
              <p:nvPr/>
            </p:nvSpPr>
            <p:spPr bwMode="gray">
              <a:xfrm>
                <a:off x="1310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54" name="Oval 15"/>
              <p:cNvSpPr>
                <a:spLocks noChangeArrowheads="1"/>
              </p:cNvSpPr>
              <p:nvPr/>
            </p:nvSpPr>
            <p:spPr bwMode="gray">
              <a:xfrm>
                <a:off x="1347" y="613"/>
                <a:ext cx="533" cy="47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</p:grpSp>
        <p:sp>
          <p:nvSpPr>
            <p:cNvPr id="48" name="Text Box 16"/>
            <p:cNvSpPr txBox="1">
              <a:spLocks noChangeArrowheads="1"/>
            </p:cNvSpPr>
            <p:nvPr/>
          </p:nvSpPr>
          <p:spPr bwMode="gray">
            <a:xfrm>
              <a:off x="1249" y="1331"/>
              <a:ext cx="29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r>
                <a:rPr lang="ko-KR" altLang="en-US" sz="320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구약</a:t>
              </a:r>
              <a:endParaRPr lang="en-US" altLang="ko-KR" sz="3200" dirty="0"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gray">
            <a:xfrm>
              <a:off x="754" y="1682"/>
              <a:ext cx="1296" cy="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marL="457200" indent="-457200">
                <a:buFont typeface="Arial" pitchFamily="34" charset="0"/>
                <a:buChar char="•"/>
              </a:pPr>
              <a:r>
                <a:rPr lang="ko-KR" altLang="en-US" sz="3200" spc="-150" dirty="0" smtClean="0">
                  <a:latin typeface="HY강B" pitchFamily="18" charset="-127"/>
                  <a:ea typeface="HY강B" pitchFamily="18" charset="-127"/>
                </a:rPr>
                <a:t>종의 </a:t>
              </a:r>
              <a:r>
                <a:rPr lang="ko-KR" altLang="en-US" sz="3200" spc="-150" dirty="0">
                  <a:latin typeface="HY강B" pitchFamily="18" charset="-127"/>
                  <a:ea typeface="HY강B" pitchFamily="18" charset="-127"/>
                </a:rPr>
                <a:t>상태에서 </a:t>
              </a:r>
              <a:r>
                <a:rPr lang="ko-KR" altLang="en-US" sz="3200" spc="-150" dirty="0" smtClean="0">
                  <a:latin typeface="HY강B" pitchFamily="18" charset="-127"/>
                  <a:ea typeface="HY강B" pitchFamily="18" charset="-127"/>
                </a:rPr>
                <a:t>해방</a:t>
              </a:r>
              <a:endParaRPr lang="en-US" altLang="ko-KR" sz="3200" spc="-150" dirty="0" smtClean="0">
                <a:latin typeface="HY강B" pitchFamily="18" charset="-127"/>
                <a:ea typeface="HY강B" pitchFamily="18" charset="-127"/>
              </a:endParaRPr>
            </a:p>
            <a:p>
              <a:pPr marL="457200" indent="-457200">
                <a:buFont typeface="Arial" pitchFamily="34" charset="0"/>
                <a:buChar char="•"/>
              </a:pPr>
              <a:r>
                <a:rPr lang="ko-KR" altLang="en-US" sz="3200" spc="-150" dirty="0" smtClean="0">
                  <a:latin typeface="HY강B" pitchFamily="18" charset="-127"/>
                  <a:ea typeface="HY강B" pitchFamily="18" charset="-127"/>
                </a:rPr>
                <a:t>땅을 되찾음</a:t>
              </a:r>
              <a:endParaRPr lang="en-US" altLang="ko-KR" sz="3200" spc="-150" dirty="0" smtClean="0">
                <a:latin typeface="HY강B" pitchFamily="18" charset="-127"/>
                <a:ea typeface="HY강B" pitchFamily="18" charset="-127"/>
              </a:endParaRPr>
            </a:p>
            <a:p>
              <a:pPr marL="457200" indent="-457200">
                <a:buFont typeface="Arial" pitchFamily="34" charset="0"/>
                <a:buChar char="•"/>
              </a:pPr>
              <a:r>
                <a:rPr lang="ko-KR" altLang="en-US" sz="3200" spc="-150" dirty="0" smtClean="0">
                  <a:latin typeface="HY강B" pitchFamily="18" charset="-127"/>
                  <a:ea typeface="HY강B" pitchFamily="18" charset="-127"/>
                </a:rPr>
                <a:t>평등과 공정</a:t>
              </a:r>
              <a:endParaRPr lang="en-US" altLang="ko-KR" sz="3200" spc="-150" dirty="0" smtClean="0">
                <a:latin typeface="HY강B" pitchFamily="18" charset="-127"/>
                <a:ea typeface="HY강B" pitchFamily="18" charset="-127"/>
              </a:endParaRPr>
            </a:p>
            <a:p>
              <a:pPr marL="457200" indent="-457200">
                <a:buFont typeface="Arial" pitchFamily="34" charset="0"/>
                <a:buChar char="•"/>
              </a:pPr>
              <a:r>
                <a:rPr lang="ko-KR" altLang="en-US" sz="3200" spc="-150" dirty="0" smtClean="0">
                  <a:latin typeface="HY강B" pitchFamily="18" charset="-127"/>
                  <a:ea typeface="HY강B" pitchFamily="18" charset="-127"/>
                </a:rPr>
                <a:t>생명력 회복</a:t>
              </a:r>
              <a:endParaRPr lang="en-US" altLang="ko-KR" sz="3200" dirty="0"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55" name="Group 18"/>
          <p:cNvGrpSpPr>
            <a:grpSpLocks/>
          </p:cNvGrpSpPr>
          <p:nvPr/>
        </p:nvGrpSpPr>
        <p:grpSpPr bwMode="auto">
          <a:xfrm>
            <a:off x="4605860" y="3284984"/>
            <a:ext cx="4142604" cy="3159506"/>
            <a:chOff x="2208" y="1296"/>
            <a:chExt cx="1365" cy="2434"/>
          </a:xfrm>
        </p:grpSpPr>
        <p:sp>
          <p:nvSpPr>
            <p:cNvPr id="56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57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58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59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0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1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2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3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4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5" name="Text Box 28"/>
            <p:cNvSpPr txBox="1">
              <a:spLocks noChangeArrowheads="1"/>
            </p:cNvSpPr>
            <p:nvPr/>
          </p:nvSpPr>
          <p:spPr bwMode="gray">
            <a:xfrm>
              <a:off x="2732" y="1331"/>
              <a:ext cx="32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r>
                <a:rPr lang="ko-KR" altLang="en-US" sz="320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예수</a:t>
              </a:r>
              <a:endParaRPr lang="en-US" altLang="ko-KR" sz="3200" dirty="0"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66" name="Text Box 29"/>
            <p:cNvSpPr txBox="1">
              <a:spLocks noChangeArrowheads="1"/>
            </p:cNvSpPr>
            <p:nvPr/>
          </p:nvSpPr>
          <p:spPr bwMode="gray">
            <a:xfrm>
              <a:off x="2258" y="1676"/>
              <a:ext cx="1315" cy="1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marL="457200" indent="-457200">
                <a:buFont typeface="Arial" pitchFamily="34" charset="0"/>
                <a:buChar char="•"/>
              </a:pPr>
              <a:r>
                <a:rPr lang="ko-KR" altLang="en-US" sz="3200" spc="-150" dirty="0">
                  <a:latin typeface="HY강B" pitchFamily="18" charset="-127"/>
                  <a:ea typeface="HY강B" pitchFamily="18" charset="-127"/>
                </a:rPr>
                <a:t>죄에서 </a:t>
              </a:r>
              <a:r>
                <a:rPr lang="ko-KR" altLang="en-US" sz="3200" spc="-150" dirty="0" smtClean="0">
                  <a:latin typeface="HY강B" pitchFamily="18" charset="-127"/>
                  <a:ea typeface="HY강B" pitchFamily="18" charset="-127"/>
                </a:rPr>
                <a:t>해방</a:t>
              </a:r>
              <a:endParaRPr lang="en-US" altLang="ko-KR" sz="3200" spc="-150" dirty="0" smtClean="0">
                <a:latin typeface="HY강B" pitchFamily="18" charset="-127"/>
                <a:ea typeface="HY강B" pitchFamily="18" charset="-127"/>
              </a:endParaRPr>
            </a:p>
            <a:p>
              <a:pPr marL="457200" indent="-457200">
                <a:buFont typeface="Arial" pitchFamily="34" charset="0"/>
                <a:buChar char="•"/>
              </a:pPr>
              <a:r>
                <a:rPr lang="ko-KR" altLang="en-US" sz="3200" spc="-150" dirty="0" smtClean="0">
                  <a:latin typeface="HY강B" pitchFamily="18" charset="-127"/>
                  <a:ea typeface="HY강B" pitchFamily="18" charset="-127"/>
                </a:rPr>
                <a:t>하느님 나라 얻음</a:t>
              </a:r>
              <a:endParaRPr lang="en-US" altLang="ko-KR" sz="3200" spc="-150" dirty="0" smtClean="0">
                <a:latin typeface="HY강B" pitchFamily="18" charset="-127"/>
                <a:ea typeface="HY강B" pitchFamily="18" charset="-127"/>
              </a:endParaRPr>
            </a:p>
            <a:p>
              <a:pPr marL="457200" indent="-457200">
                <a:buFont typeface="Arial" pitchFamily="34" charset="0"/>
                <a:buChar char="•"/>
              </a:pPr>
              <a:r>
                <a:rPr lang="ko-KR" altLang="en-US" sz="3200" spc="-150" dirty="0" smtClean="0">
                  <a:latin typeface="HY강B" pitchFamily="18" charset="-127"/>
                  <a:ea typeface="HY강B" pitchFamily="18" charset="-127"/>
                </a:rPr>
                <a:t>하느님 자녀</a:t>
              </a:r>
              <a:endParaRPr lang="en-US" altLang="ko-KR" sz="3200" spc="-150" dirty="0">
                <a:latin typeface="HY강B" pitchFamily="18" charset="-127"/>
                <a:ea typeface="HY강B" pitchFamily="18" charset="-127"/>
              </a:endParaRPr>
            </a:p>
            <a:p>
              <a:pPr marL="457200" indent="-457200">
                <a:buFont typeface="Arial" pitchFamily="34" charset="0"/>
                <a:buChar char="•"/>
              </a:pPr>
              <a:r>
                <a:rPr lang="ko-KR" altLang="en-US" sz="3200" spc="-15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영원한 삶</a:t>
              </a:r>
              <a:endParaRPr lang="en-US" altLang="ko-KR" sz="3200" dirty="0"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7" name="AutoShape 30"/>
            <p:cNvSpPr>
              <a:spLocks noChangeArrowheads="1"/>
            </p:cNvSpPr>
            <p:nvPr/>
          </p:nvSpPr>
          <p:spPr bwMode="ltGray">
            <a:xfrm>
              <a:off x="2210" y="3182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bg1">
                    <a:gamma/>
                    <a:shade val="75686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8" name="AutoShape 31"/>
            <p:cNvSpPr>
              <a:spLocks noChangeArrowheads="1"/>
            </p:cNvSpPr>
            <p:nvPr/>
          </p:nvSpPr>
          <p:spPr bwMode="ltGray">
            <a:xfrm>
              <a:off x="2238" y="3182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7882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837511" y="5896799"/>
            <a:ext cx="3241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spc="-150" dirty="0" err="1" smtClean="0">
                <a:latin typeface="HY강B" pitchFamily="18" charset="-127"/>
                <a:ea typeface="HY강B" pitchFamily="18" charset="-127"/>
              </a:rPr>
              <a:t>육적</a:t>
            </a:r>
            <a:r>
              <a:rPr lang="en-US" altLang="ko-KR" sz="3200" spc="-150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3200" spc="-150" dirty="0" smtClean="0">
                <a:latin typeface="HY강B" pitchFamily="18" charset="-127"/>
                <a:ea typeface="HY강B" pitchFamily="18" charset="-127"/>
              </a:rPr>
              <a:t> 현세적 </a:t>
            </a: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의미</a:t>
            </a:r>
            <a:endParaRPr lang="en-US" altLang="ko-KR" sz="3200" spc="-15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5112501" y="5733256"/>
            <a:ext cx="363272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spc="-150" dirty="0" smtClean="0">
                <a:latin typeface="HY강B" pitchFamily="18" charset="-127"/>
                <a:ea typeface="HY강B" pitchFamily="18" charset="-127"/>
              </a:rPr>
              <a:t>전인적</a:t>
            </a:r>
            <a:r>
              <a:rPr lang="en-US" altLang="ko-KR" sz="3200" spc="-150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3200" spc="-150" dirty="0" smtClean="0">
                <a:latin typeface="HY강B" pitchFamily="18" charset="-127"/>
                <a:ea typeface="HY강B" pitchFamily="18" charset="-127"/>
              </a:rPr>
              <a:t> 영생적 의미</a:t>
            </a:r>
            <a:endParaRPr lang="en-US" altLang="ko-KR" sz="3200" spc="-150" dirty="0" smtClean="0">
              <a:latin typeface="HY강B" pitchFamily="18" charset="-127"/>
              <a:ea typeface="HY강B" pitchFamily="18" charset="-127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ko-KR" altLang="en-US" sz="3200" spc="-150" dirty="0" err="1" smtClean="0">
                <a:latin typeface="HY강B" pitchFamily="18" charset="-127"/>
                <a:ea typeface="HY강B" pitchFamily="18" charset="-127"/>
              </a:rPr>
              <a:t>희년</a:t>
            </a:r>
            <a:r>
              <a:rPr lang="ko-KR" altLang="en-US" sz="3200" spc="-150" dirty="0" err="1">
                <a:latin typeface="HY강B" pitchFamily="18" charset="-127"/>
                <a:ea typeface="HY강B" pitchFamily="18" charset="-127"/>
              </a:rPr>
              <a:t>의</a:t>
            </a:r>
            <a:r>
              <a:rPr lang="ko-KR" altLang="en-US" sz="3200" spc="-150" dirty="0" smtClean="0">
                <a:latin typeface="HY강B" pitchFamily="18" charset="-127"/>
                <a:ea typeface="HY강B" pitchFamily="18" charset="-127"/>
              </a:rPr>
              <a:t> 완성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072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9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88640"/>
            <a:ext cx="9180512" cy="63261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 4. 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예수님은 </a:t>
            </a:r>
            <a:r>
              <a:rPr lang="ko-KR" altLang="en-US" b="1" spc="-150" dirty="0" err="1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희년을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실현하셨는가</a:t>
            </a:r>
            <a:r>
              <a:rPr lang="en-US" altLang="ko-KR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?</a:t>
            </a:r>
            <a:endParaRPr lang="ko-KR" altLang="en-US" spc="-15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     예수님을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만나고 체험한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사람들은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삶의 방향을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전환</a:t>
            </a:r>
            <a:r>
              <a:rPr lang="en-US" altLang="ko-KR" spc="-150" dirty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회개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하여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새 생활을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하고</a:t>
            </a:r>
            <a:r>
              <a:rPr lang="en-US" altLang="ko-KR" spc="-150" dirty="0">
                <a:latin typeface="HY강B" pitchFamily="18" charset="-127"/>
                <a:ea typeface="HY강B" pitchFamily="18" charset="-127"/>
              </a:rPr>
              <a:t>, 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죄의 용서와 병 치유를 통해 해방과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자유를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얻고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진리 안에서 자유를 얻고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 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예수님의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대속적인 죽음으로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죄 사함을 받아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다시 하느님의 자녀가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되어 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새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땅인 하느님 나라의 상속자가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되었다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</a:t>
            </a:r>
            <a:endParaRPr lang="en-US" altLang="ko-KR" sz="1400" b="1" spc="-15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0" y="5157192"/>
            <a:ext cx="9144000" cy="1700808"/>
          </a:xfrm>
          <a:prstGeom prst="rect">
            <a:avLst/>
          </a:prstGeom>
          <a:solidFill>
            <a:srgbClr val="0099CC"/>
          </a:solidFill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ko-KR" spc="-15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예수님은</a:t>
            </a:r>
            <a:r>
              <a:rPr lang="en-US" altLang="ko-KR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pc="-15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출애굽</a:t>
            </a: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과 </a:t>
            </a:r>
            <a:r>
              <a:rPr lang="ko-KR" altLang="en-US" spc="-15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희년을</a:t>
            </a: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실현하고 </a:t>
            </a:r>
            <a:r>
              <a:rPr lang="en-US" altLang="ko-KR" spc="-15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완성</a:t>
            </a: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하</a:t>
            </a:r>
            <a:r>
              <a:rPr lang="en-US" altLang="ko-KR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셨</a:t>
            </a: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다</a:t>
            </a:r>
            <a:r>
              <a:rPr lang="en-US" altLang="ko-KR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 </a:t>
            </a:r>
            <a:endParaRPr lang="ko-KR" altLang="en-US" spc="-15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예수님은 나와 모든 인류의 고엘 즉 구속자</a:t>
            </a:r>
            <a:r>
              <a:rPr lang="en-US" altLang="ko-KR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pc="-15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속량자이시다</a:t>
            </a:r>
            <a:r>
              <a:rPr lang="en-US" altLang="ko-KR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spc="-15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3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453336"/>
          </a:xfrm>
        </p:spPr>
        <p:txBody>
          <a:bodyPr/>
          <a:lstStyle/>
          <a:p>
            <a:pPr marL="0" indent="0">
              <a:buNone/>
            </a:pPr>
            <a:r>
              <a:rPr lang="en-US" altLang="ko-KR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5</a:t>
            </a: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예수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님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께서 </a:t>
            </a:r>
            <a:r>
              <a:rPr lang="ko-KR" altLang="en-US" b="1" spc="-150" dirty="0" err="1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희년을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실현하시고 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남겨주신 것은</a:t>
            </a: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?</a:t>
            </a:r>
            <a:endParaRPr lang="ko-KR" altLang="en-US" b="1" spc="-15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부모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자녀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토지도 버리고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예수님을 따라나선 사람은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예수님이 가장인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새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가족이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된다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spc="-300" dirty="0" smtClean="0">
                <a:latin typeface="HY강B" pitchFamily="18" charset="-127"/>
                <a:ea typeface="HY강B" pitchFamily="18" charset="-127"/>
              </a:rPr>
              <a:t>그 안에서 </a:t>
            </a:r>
            <a:r>
              <a:rPr lang="ko-KR" altLang="en-US" spc="-300" dirty="0">
                <a:latin typeface="HY강B" pitchFamily="18" charset="-127"/>
                <a:ea typeface="HY강B" pitchFamily="18" charset="-127"/>
              </a:rPr>
              <a:t>새 형제자매를 </a:t>
            </a:r>
            <a:r>
              <a:rPr lang="ko-KR" altLang="en-US" spc="-300" dirty="0" smtClean="0">
                <a:latin typeface="HY강B" pitchFamily="18" charset="-127"/>
                <a:ea typeface="HY강B" pitchFamily="18" charset="-127"/>
              </a:rPr>
              <a:t>발견한다</a:t>
            </a:r>
            <a:r>
              <a:rPr lang="en-US" altLang="ko-KR" spc="-300" dirty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pc="-300" dirty="0" err="1">
                <a:latin typeface="HY강B" pitchFamily="18" charset="-127"/>
                <a:ea typeface="HY강B" pitchFamily="18" charset="-127"/>
              </a:rPr>
              <a:t>마르</a:t>
            </a:r>
            <a:r>
              <a:rPr lang="ko-KR" altLang="en-US" spc="-3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pc="-300" dirty="0">
                <a:latin typeface="HY강B" pitchFamily="18" charset="-127"/>
                <a:ea typeface="HY강B" pitchFamily="18" charset="-127"/>
              </a:rPr>
              <a:t>10,29-30 </a:t>
            </a:r>
            <a:r>
              <a:rPr lang="ko-KR" altLang="en-US" spc="-300" dirty="0">
                <a:latin typeface="HY강B" pitchFamily="18" charset="-127"/>
                <a:ea typeface="HY강B" pitchFamily="18" charset="-127"/>
              </a:rPr>
              <a:t>참조</a:t>
            </a:r>
            <a:r>
              <a:rPr lang="en-US" altLang="ko-KR" spc="-300" dirty="0">
                <a:latin typeface="HY강B" pitchFamily="18" charset="-127"/>
                <a:ea typeface="HY강B" pitchFamily="18" charset="-127"/>
              </a:rPr>
              <a:t>). </a:t>
            </a:r>
            <a:endParaRPr lang="en-US" altLang="ko-KR" spc="-30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그들은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자기 토지를 버렸는데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그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대신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사랑의 공동체를 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“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새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땅”으로 얻은 것이다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endParaRPr lang="ko-KR" altLang="en-US" sz="1000" b="1" spc="-150" dirty="0" smtClean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endParaRPr lang="en-US" altLang="ko-KR" b="1" spc="-15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6. 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예수님의 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공동체는 어떤 모습인가</a:t>
            </a:r>
            <a:r>
              <a:rPr lang="en-US" altLang="ko-KR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?</a:t>
            </a:r>
            <a:endParaRPr lang="ko-KR" altLang="en-US" spc="-15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   초대 교회의 모습은 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친교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봉사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나눔과 섬김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),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증거의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공동체이다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사도 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2,37-47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참조</a:t>
            </a:r>
            <a:r>
              <a:rPr lang="en-US" altLang="ko-KR" spc="-150" dirty="0">
                <a:latin typeface="HY강B" pitchFamily="18" charset="-127"/>
                <a:ea typeface="HY강B" pitchFamily="18" charset="-127"/>
              </a:rPr>
              <a:t>).</a:t>
            </a:r>
            <a:endParaRPr lang="ko-KR" altLang="en-US" spc="-150" dirty="0"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endParaRPr lang="ko-KR" altLang="en-US" spc="-150" dirty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endParaRPr lang="ko-KR" altLang="en-US" b="1" spc="-15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0" y="3645024"/>
            <a:ext cx="9144000" cy="604663"/>
          </a:xfrm>
          <a:prstGeom prst="rect">
            <a:avLst/>
          </a:prstGeom>
          <a:solidFill>
            <a:srgbClr val="0099CC"/>
          </a:solidFill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예수님의 새 공동체 즉 교회를 남겨 주셨다</a:t>
            </a:r>
            <a:r>
              <a:rPr lang="en-US" altLang="ko-KR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 </a:t>
            </a: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1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922114"/>
          </a:xfrm>
        </p:spPr>
        <p:txBody>
          <a:bodyPr/>
          <a:lstStyle/>
          <a:p>
            <a:r>
              <a:rPr lang="ko-KR" altLang="en-US" dirty="0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개  요</a:t>
            </a:r>
            <a:endParaRPr lang="ko-KR" altLang="en-US" dirty="0">
              <a:solidFill>
                <a:srgbClr val="FF0000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223224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중동 본당 설정 </a:t>
            </a: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: 1971</a:t>
            </a:r>
            <a:r>
              <a:rPr lang="ko-KR" altLang="en-US" sz="3600" dirty="0"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3600" dirty="0">
                <a:latin typeface="HY강B" pitchFamily="18" charset="-127"/>
                <a:ea typeface="HY강B" pitchFamily="18" charset="-127"/>
              </a:rPr>
              <a:t>11</a:t>
            </a:r>
            <a:r>
              <a:rPr lang="ko-KR" altLang="en-US" sz="3600" dirty="0">
                <a:latin typeface="HY강B" pitchFamily="18" charset="-127"/>
                <a:ea typeface="HY강B" pitchFamily="18" charset="-127"/>
              </a:rPr>
              <a:t>월 </a:t>
            </a: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9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일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3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중동 본당 </a:t>
            </a:r>
            <a:r>
              <a:rPr lang="en-US" altLang="ko-KR" sz="3600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50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주년 </a:t>
            </a: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: 2021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년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 50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주년은 </a:t>
            </a:r>
            <a:r>
              <a:rPr lang="ko-KR" altLang="en-US" sz="3600" dirty="0" err="1" smtClean="0">
                <a:latin typeface="HY강B" pitchFamily="18" charset="-127"/>
                <a:ea typeface="HY강B" pitchFamily="18" charset="-127"/>
              </a:rPr>
              <a:t>희년</a:t>
            </a: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3600" dirty="0" err="1" smtClean="0">
                <a:latin typeface="HY강B" pitchFamily="18" charset="-127"/>
                <a:ea typeface="HY강B" pitchFamily="18" charset="-127"/>
              </a:rPr>
              <a:t>禧年</a:t>
            </a: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이다</a:t>
            </a: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3600" dirty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gray">
          <a:xfrm>
            <a:off x="700335" y="3949823"/>
            <a:ext cx="2381581" cy="2200871"/>
          </a:xfrm>
          <a:prstGeom prst="ellipse">
            <a:avLst/>
          </a:prstGeom>
          <a:gradFill rotWithShape="1">
            <a:gsLst>
              <a:gs pos="0">
                <a:srgbClr val="006BB4"/>
              </a:gs>
              <a:gs pos="100000">
                <a:srgbClr val="006BB4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ea typeface="굴림" pitchFamily="50" charset="-127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395536" y="3645024"/>
            <a:ext cx="2852936" cy="263646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rgbClr val="33CCCC">
                  <a:gamma/>
                  <a:shade val="46275"/>
                  <a:invGamma/>
                  <a:alpha val="0"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ea typeface="굴림" pitchFamily="50" charset="-127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3105398" y="3975224"/>
            <a:ext cx="3383433" cy="107503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5EEB7"/>
              </a:gs>
              <a:gs pos="100000">
                <a:srgbClr val="FEFEFB"/>
              </a:gs>
            </a:gsLst>
            <a:lin ang="0" scaled="1"/>
          </a:gradFill>
          <a:ln w="38100" algn="ctr">
            <a:solidFill>
              <a:srgbClr val="C5A667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ko-KR" altLang="en-US" sz="3200" b="1" dirty="0" smtClean="0"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</a:rPr>
              <a:t>내적 성숙의 기회</a:t>
            </a:r>
            <a:endParaRPr lang="en-US" altLang="ko-KR" sz="3200" b="1" dirty="0"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3081916" y="5050259"/>
            <a:ext cx="3406915" cy="97866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D979"/>
              </a:gs>
              <a:gs pos="100000">
                <a:srgbClr val="FBFDF7"/>
              </a:gs>
            </a:gsLst>
            <a:lin ang="0" scaled="1"/>
          </a:gradFill>
          <a:ln w="38100" algn="ctr">
            <a:solidFill>
              <a:srgbClr val="C5A667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ko-KR" altLang="en-US" sz="3200" b="1" dirty="0" smtClean="0"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</a:rPr>
              <a:t>외적 성장의 기회</a:t>
            </a:r>
            <a:endParaRPr lang="en-US" altLang="ko-KR" sz="3200" b="1" dirty="0"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gray">
          <a:xfrm>
            <a:off x="1304175" y="4178424"/>
            <a:ext cx="1152207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ko-KR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기념 </a:t>
            </a:r>
            <a:endParaRPr lang="en-US" altLang="ko-KR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  <a:p>
            <a:pPr algn="ctr" eaLnBrk="0" hangingPunct="0">
              <a:defRPr/>
            </a:pPr>
            <a:r>
              <a:rPr lang="ko-KR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주년</a:t>
            </a:r>
            <a:endParaRPr lang="en-US" altLang="ko-KR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  <a:p>
            <a:pPr algn="ctr" eaLnBrk="0" hangingPunct="0">
              <a:defRPr/>
            </a:pPr>
            <a:r>
              <a:rPr lang="ko-KR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의미</a:t>
            </a:r>
            <a:endParaRPr lang="en-US" altLang="ko-K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710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28413" y="648072"/>
            <a:ext cx="9172413" cy="6453336"/>
          </a:xfrm>
        </p:spPr>
        <p:txBody>
          <a:bodyPr/>
          <a:lstStyle/>
          <a:p>
            <a:pPr marL="0" indent="0">
              <a:buNone/>
            </a:pPr>
            <a:r>
              <a:rPr lang="en-US" altLang="ko-KR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7</a:t>
            </a: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b="1" spc="-15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희년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정신은 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초대교회에서 실현되었는가</a:t>
            </a: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?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초대교회는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불의와 불화로 분열된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현실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속에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있으면서도 질적으로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대조되는 새로운 공동체였다</a:t>
            </a:r>
            <a:r>
              <a:rPr lang="en-US" altLang="ko-KR" spc="-150" dirty="0">
                <a:latin typeface="HY강B" pitchFamily="18" charset="-127"/>
                <a:ea typeface="HY강B" pitchFamily="18" charset="-127"/>
              </a:rPr>
              <a:t>. 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유사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이래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사람들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사이를 가로막고 분리시켜 온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장벽들이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예수의 제자 공동체 안에서 철폐되었다</a:t>
            </a:r>
            <a:r>
              <a:rPr lang="en-US" altLang="ko-KR" spc="-150" dirty="0">
                <a:latin typeface="HY강B" pitchFamily="18" charset="-127"/>
                <a:ea typeface="HY강B" pitchFamily="18" charset="-127"/>
              </a:rPr>
              <a:t>. 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공동체의 모든 구성원이 함께 지내며 가진 것을 공동 소유로 내어놓고 사람들에게 필요한 만큼 나누어 주었다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사도 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2,37-47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참조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).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이 공동체의 삶 안에서 </a:t>
            </a:r>
            <a:r>
              <a:rPr lang="ko-KR" altLang="en-US" spc="-150" dirty="0" err="1" smtClean="0">
                <a:latin typeface="HY강B" pitchFamily="18" charset="-127"/>
                <a:ea typeface="HY강B" pitchFamily="18" charset="-127"/>
              </a:rPr>
              <a:t>희년이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 실현된 것이다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하느님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나라가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현세에 구체화되어 나타난 것이다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marL="0" indent="0">
              <a:buNone/>
            </a:pPr>
            <a:endParaRPr lang="en-US" altLang="ko-KR" sz="1200" spc="-150" dirty="0" smtClean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endParaRPr lang="ko-KR" altLang="en-US" spc="-15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71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4474840" cy="634082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ko-KR" altLang="en-US" sz="3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가톨릭 교회의 </a:t>
            </a:r>
            <a:r>
              <a:rPr lang="ko-KR" altLang="en-US" sz="32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희년</a:t>
            </a:r>
            <a:endParaRPr lang="ko-KR" altLang="en-US" sz="320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3096344"/>
          </a:xfrm>
          <a:solidFill>
            <a:srgbClr val="0099CC"/>
          </a:solidFill>
        </p:spPr>
        <p:txBody>
          <a:bodyPr/>
          <a:lstStyle/>
          <a:p>
            <a:pPr>
              <a:buFont typeface="HY강B" pitchFamily="18" charset="-127"/>
              <a:buChar char="－"/>
            </a:pP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가톨릭 교회는 교황이 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1300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년에 처음 </a:t>
            </a:r>
            <a:r>
              <a:rPr lang="ko-KR" altLang="en-US" sz="2800" spc="-15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희년을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선포하였다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처음 두 번은 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50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년 마다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그 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후는 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25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년 마다 </a:t>
            </a:r>
            <a:r>
              <a:rPr lang="ko-KR" altLang="en-US" sz="2800" spc="-15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희년을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지냈다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 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그리고 가끔 특별한 때에 특별 </a:t>
            </a:r>
            <a:r>
              <a:rPr lang="ko-KR" altLang="en-US" sz="2800" spc="-15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희년을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선포하였다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최근에는 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2016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년도에 </a:t>
            </a:r>
            <a:r>
              <a:rPr lang="ko-KR" altLang="en-US" sz="2800" spc="-15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프란치스코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교황께서 자비의 특별 </a:t>
            </a:r>
            <a:r>
              <a:rPr lang="ko-KR" altLang="en-US" sz="2800" spc="-15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희년을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선포하셨다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총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30 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번째 </a:t>
            </a:r>
            <a:r>
              <a:rPr lang="ko-KR" altLang="en-US" sz="2800" spc="-15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희년이다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sz="2800" spc="-15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희년에는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전대사를 베푼다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2800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4581128"/>
            <a:ext cx="9144000" cy="2246769"/>
          </a:xfrm>
          <a:prstGeom prst="rect">
            <a:avLst/>
          </a:prstGeom>
          <a:solidFill>
            <a:srgbClr val="0099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HY강B" pitchFamily="18" charset="-127"/>
              <a:buChar char="－"/>
            </a:pP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한국 천주교회는 가끔 한국 차원의 </a:t>
            </a:r>
            <a:r>
              <a:rPr lang="ko-KR" altLang="en-US" sz="2800" spc="-15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희년을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선포해 왔다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 marL="457200" indent="-457200">
              <a:buFont typeface="HY강B" pitchFamily="18" charset="-127"/>
              <a:buChar char="－"/>
            </a:pP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김대건 신부님 탄생 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200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주년인 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2021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년을 특별 </a:t>
            </a:r>
            <a:r>
              <a:rPr lang="ko-KR" altLang="en-US" sz="2800" spc="-15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희년으로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지내기로 결정하였다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2800" spc="-15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희년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기간은 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2020, 11. 29.(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대림 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주일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)~ 2021.11.27.(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대림 제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주일 전날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까지다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 marL="457200" indent="-457200">
              <a:buFont typeface="HY강B" pitchFamily="18" charset="-127"/>
              <a:buChar char="－"/>
            </a:pP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중동 본당 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50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주년이 되는 해라 기쁨과 의미가 배가 된다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2800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907704" y="4005064"/>
            <a:ext cx="4608512" cy="504056"/>
          </a:xfrm>
          <a:prstGeom prst="rect">
            <a:avLst/>
          </a:prstGeom>
        </p:spPr>
        <p:txBody>
          <a:bodyPr/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9pPr>
          </a:lstStyle>
          <a:p>
            <a:pPr marL="457200" indent="-457200">
              <a:buFont typeface="Wingdings" pitchFamily="2" charset="2"/>
              <a:buChar char="v"/>
            </a:pPr>
            <a:r>
              <a:rPr lang="ko-KR" altLang="en-US" sz="32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한국 천주교회의 </a:t>
            </a:r>
            <a:r>
              <a:rPr lang="ko-KR" altLang="en-US" sz="3200" b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희년</a:t>
            </a:r>
            <a:endParaRPr lang="ko-KR" altLang="en-US" sz="3200" b="1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313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희년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85" y="-27384"/>
            <a:ext cx="911765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829221" y="332656"/>
            <a:ext cx="6279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000" b="1" spc="-15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중동 천주교회 </a:t>
            </a:r>
            <a:r>
              <a:rPr lang="en-US" altLang="ko-KR" sz="4000" b="1" spc="-15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50</a:t>
            </a:r>
            <a:r>
              <a:rPr lang="ko-KR" altLang="en-US" sz="4000" b="1" spc="-15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주년 </a:t>
            </a:r>
            <a:r>
              <a:rPr lang="ko-KR" altLang="en-US" sz="4000" b="1" spc="-150" dirty="0" err="1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희년</a:t>
            </a:r>
            <a:endParaRPr lang="en-US" altLang="ko-KR" sz="4000" b="1" spc="-150" dirty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17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2703232" y="1805100"/>
            <a:ext cx="4216580" cy="4123532"/>
            <a:chOff x="1857" y="1336"/>
            <a:chExt cx="2017" cy="1931"/>
          </a:xfrm>
        </p:grpSpPr>
        <p:sp>
          <p:nvSpPr>
            <p:cNvPr id="614404" name="AutoShape 4"/>
            <p:cNvSpPr>
              <a:spLocks noChangeArrowheads="1"/>
            </p:cNvSpPr>
            <p:nvPr/>
          </p:nvSpPr>
          <p:spPr bwMode="gray">
            <a:xfrm rot="39573186">
              <a:off x="3011" y="1565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E5E5FF">
                    <a:gamma/>
                    <a:shade val="89020"/>
                    <a:invGamma/>
                    <a:alpha val="0"/>
                  </a:srgbClr>
                </a:gs>
                <a:gs pos="100000">
                  <a:srgbClr val="E5E5FF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14405" name="AutoShape 5"/>
            <p:cNvSpPr>
              <a:spLocks noChangeArrowheads="1"/>
            </p:cNvSpPr>
            <p:nvPr/>
          </p:nvSpPr>
          <p:spPr bwMode="gray">
            <a:xfrm rot="3465783">
              <a:off x="3011" y="2927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E5E5FF">
                    <a:gamma/>
                    <a:shade val="89020"/>
                    <a:invGamma/>
                    <a:alpha val="0"/>
                  </a:srgbClr>
                </a:gs>
                <a:gs pos="100000">
                  <a:srgbClr val="E5E5FF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14406" name="AutoShape 6"/>
            <p:cNvSpPr>
              <a:spLocks noChangeArrowheads="1"/>
            </p:cNvSpPr>
            <p:nvPr/>
          </p:nvSpPr>
          <p:spPr bwMode="gray">
            <a:xfrm rot="35969022">
              <a:off x="2243" y="1613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E5E5FF">
                    <a:gamma/>
                    <a:shade val="89020"/>
                    <a:invGamma/>
                    <a:alpha val="0"/>
                  </a:srgbClr>
                </a:gs>
                <a:gs pos="100000">
                  <a:srgbClr val="E5E5FF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14407" name="AutoShape 7"/>
            <p:cNvSpPr>
              <a:spLocks noChangeArrowheads="1"/>
            </p:cNvSpPr>
            <p:nvPr/>
          </p:nvSpPr>
          <p:spPr bwMode="gray">
            <a:xfrm rot="7535209">
              <a:off x="2219" y="2907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E5E5FF">
                    <a:gamma/>
                    <a:shade val="89020"/>
                    <a:invGamma/>
                    <a:alpha val="0"/>
                  </a:srgbClr>
                </a:gs>
                <a:gs pos="100000">
                  <a:srgbClr val="E5E5FF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14408" name="AutoShape 8"/>
            <p:cNvSpPr>
              <a:spLocks noChangeArrowheads="1"/>
            </p:cNvSpPr>
            <p:nvPr/>
          </p:nvSpPr>
          <p:spPr bwMode="gray">
            <a:xfrm>
              <a:off x="3375" y="2275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E5E5FF">
                    <a:gamma/>
                    <a:shade val="89020"/>
                    <a:invGamma/>
                    <a:alpha val="0"/>
                  </a:srgbClr>
                </a:gs>
                <a:gs pos="100000">
                  <a:srgbClr val="E5E5FF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14409" name="AutoShape 9"/>
            <p:cNvSpPr>
              <a:spLocks noChangeArrowheads="1"/>
            </p:cNvSpPr>
            <p:nvPr/>
          </p:nvSpPr>
          <p:spPr bwMode="gray">
            <a:xfrm rot="-10800000">
              <a:off x="1857" y="2271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rgbClr val="E5E5FF">
                    <a:gamma/>
                    <a:shade val="89020"/>
                    <a:invGamma/>
                    <a:alpha val="0"/>
                  </a:srgbClr>
                </a:gs>
                <a:gs pos="100000">
                  <a:srgbClr val="E5E5FF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14410" name="Oval 10"/>
            <p:cNvSpPr>
              <a:spLocks noChangeArrowheads="1"/>
            </p:cNvSpPr>
            <p:nvPr/>
          </p:nvSpPr>
          <p:spPr bwMode="gray">
            <a:xfrm>
              <a:off x="2035" y="1448"/>
              <a:ext cx="1697" cy="1686"/>
            </a:xfrm>
            <a:prstGeom prst="ellipse">
              <a:avLst/>
            </a:prstGeom>
            <a:noFill/>
            <a:ln w="38100" algn="ctr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grpSp>
          <p:nvGrpSpPr>
            <p:cNvPr id="23563" name="Group 11"/>
            <p:cNvGrpSpPr>
              <a:grpSpLocks/>
            </p:cNvGrpSpPr>
            <p:nvPr/>
          </p:nvGrpSpPr>
          <p:grpSpPr bwMode="auto">
            <a:xfrm>
              <a:off x="2389" y="1853"/>
              <a:ext cx="969" cy="981"/>
              <a:chOff x="2389" y="1853"/>
              <a:chExt cx="969" cy="981"/>
            </a:xfrm>
          </p:grpSpPr>
          <p:sp>
            <p:nvSpPr>
              <p:cNvPr id="614417" name="Oval 17"/>
              <p:cNvSpPr>
                <a:spLocks noChangeArrowheads="1"/>
              </p:cNvSpPr>
              <p:nvPr/>
            </p:nvSpPr>
            <p:spPr bwMode="gray">
              <a:xfrm>
                <a:off x="2431" y="1906"/>
                <a:ext cx="927" cy="92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614418" name="Oval 18"/>
              <p:cNvSpPr>
                <a:spLocks noChangeArrowheads="1"/>
              </p:cNvSpPr>
              <p:nvPr/>
            </p:nvSpPr>
            <p:spPr bwMode="gray">
              <a:xfrm>
                <a:off x="2389" y="1853"/>
                <a:ext cx="906" cy="90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614419" name="Oval 19"/>
              <p:cNvSpPr>
                <a:spLocks noChangeArrowheads="1"/>
              </p:cNvSpPr>
              <p:nvPr/>
            </p:nvSpPr>
            <p:spPr bwMode="gray">
              <a:xfrm>
                <a:off x="2423" y="1921"/>
                <a:ext cx="930" cy="84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614420" name="Oval 20"/>
              <p:cNvSpPr>
                <a:spLocks noChangeArrowheads="1"/>
              </p:cNvSpPr>
              <p:nvPr/>
            </p:nvSpPr>
            <p:spPr bwMode="gray">
              <a:xfrm>
                <a:off x="2503" y="1944"/>
                <a:ext cx="765" cy="6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</p:grpSp>
        <p:sp>
          <p:nvSpPr>
            <p:cNvPr id="614428" name="Oval 28"/>
            <p:cNvSpPr>
              <a:spLocks noChangeArrowheads="1"/>
            </p:cNvSpPr>
            <p:nvPr/>
          </p:nvSpPr>
          <p:spPr bwMode="gray">
            <a:xfrm>
              <a:off x="2778" y="133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CC804"/>
                </a:gs>
                <a:gs pos="100000">
                  <a:srgbClr val="FCC804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14429" name="Oval 29"/>
            <p:cNvSpPr>
              <a:spLocks noChangeArrowheads="1"/>
            </p:cNvSpPr>
            <p:nvPr/>
          </p:nvSpPr>
          <p:spPr bwMode="gray">
            <a:xfrm>
              <a:off x="3317" y="153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82B820"/>
                </a:gs>
                <a:gs pos="100000">
                  <a:srgbClr val="82B82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614430" name="Oval 30"/>
            <p:cNvSpPr>
              <a:spLocks noChangeArrowheads="1"/>
            </p:cNvSpPr>
            <p:nvPr/>
          </p:nvSpPr>
          <p:spPr bwMode="gray">
            <a:xfrm>
              <a:off x="3592" y="193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14431" name="Oval 31"/>
            <p:cNvSpPr>
              <a:spLocks noChangeArrowheads="1"/>
            </p:cNvSpPr>
            <p:nvPr/>
          </p:nvSpPr>
          <p:spPr bwMode="gray">
            <a:xfrm>
              <a:off x="3317" y="2849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AA62EC"/>
                </a:gs>
                <a:gs pos="100000">
                  <a:srgbClr val="AA62E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14432" name="Oval 32"/>
            <p:cNvSpPr>
              <a:spLocks noChangeArrowheads="1"/>
            </p:cNvSpPr>
            <p:nvPr/>
          </p:nvSpPr>
          <p:spPr bwMode="gray">
            <a:xfrm>
              <a:off x="2834" y="3007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14433" name="Oval 33"/>
            <p:cNvSpPr>
              <a:spLocks noChangeArrowheads="1"/>
            </p:cNvSpPr>
            <p:nvPr/>
          </p:nvSpPr>
          <p:spPr bwMode="gray">
            <a:xfrm>
              <a:off x="1977" y="196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</p:grpSp>
      <p:sp>
        <p:nvSpPr>
          <p:cNvPr id="35" name="Oval 30"/>
          <p:cNvSpPr>
            <a:spLocks noChangeArrowheads="1"/>
          </p:cNvSpPr>
          <p:nvPr/>
        </p:nvSpPr>
        <p:spPr bwMode="gray">
          <a:xfrm>
            <a:off x="3594557" y="5085184"/>
            <a:ext cx="401379" cy="410003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80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6" name="Oval 29"/>
          <p:cNvSpPr>
            <a:spLocks noChangeArrowheads="1"/>
          </p:cNvSpPr>
          <p:nvPr/>
        </p:nvSpPr>
        <p:spPr bwMode="gray">
          <a:xfrm>
            <a:off x="6372200" y="4149080"/>
            <a:ext cx="401379" cy="410003"/>
          </a:xfrm>
          <a:prstGeom prst="ellipse">
            <a:avLst/>
          </a:prstGeom>
          <a:gradFill rotWithShape="1">
            <a:gsLst>
              <a:gs pos="0">
                <a:srgbClr val="82B820"/>
              </a:gs>
              <a:gs pos="100000">
                <a:srgbClr val="82B82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80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7" name="Oval 31"/>
          <p:cNvSpPr>
            <a:spLocks noChangeArrowheads="1"/>
          </p:cNvSpPr>
          <p:nvPr/>
        </p:nvSpPr>
        <p:spPr bwMode="gray">
          <a:xfrm>
            <a:off x="3450541" y="2276872"/>
            <a:ext cx="401379" cy="410003"/>
          </a:xfrm>
          <a:prstGeom prst="ellipse">
            <a:avLst/>
          </a:prstGeom>
          <a:gradFill rotWithShape="1">
            <a:gsLst>
              <a:gs pos="0">
                <a:srgbClr val="AA62EC"/>
              </a:gs>
              <a:gs pos="100000">
                <a:srgbClr val="AA62E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80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3934211" y="1241099"/>
            <a:ext cx="1887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l"/>
            <a:r>
              <a:rPr lang="en-US" altLang="ko-KR" sz="3200" b="1" spc="-150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3200" b="1" spc="-150" dirty="0" smtClean="0">
                <a:latin typeface="HY강B" pitchFamily="18" charset="-127"/>
                <a:ea typeface="HY강B" pitchFamily="18" charset="-127"/>
              </a:rPr>
              <a:t>기뻐함</a:t>
            </a:r>
            <a:endParaRPr lang="en-US" altLang="ko-KR" sz="3200" b="1" spc="-150" dirty="0">
              <a:effectLst/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6732240" y="2996952"/>
            <a:ext cx="12298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l"/>
            <a:r>
              <a:rPr lang="en-US" altLang="ko-KR" sz="3200" b="1" spc="-150" dirty="0" smtClean="0">
                <a:latin typeface="HY강B" pitchFamily="18" charset="-127"/>
                <a:ea typeface="HY강B" pitchFamily="18" charset="-127"/>
              </a:rPr>
              <a:t>3</a:t>
            </a:r>
            <a:r>
              <a:rPr lang="en-US" altLang="ko-KR" sz="3200" b="1" spc="-150" dirty="0" smtClean="0">
                <a:effectLst/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3200" b="1" spc="-150" dirty="0" smtClean="0">
                <a:effectLst/>
                <a:latin typeface="HY강B" pitchFamily="18" charset="-127"/>
                <a:ea typeface="HY강B" pitchFamily="18" charset="-127"/>
              </a:rPr>
              <a:t>감사</a:t>
            </a:r>
            <a:endParaRPr lang="en-US" altLang="ko-KR" sz="3200" b="1" spc="-150" dirty="0">
              <a:effectLst/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574916" y="3060249"/>
            <a:ext cx="23791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l"/>
            <a:r>
              <a:rPr lang="en-US" altLang="ko-KR" sz="3200" b="1" spc="-150" dirty="0">
                <a:latin typeface="HY강B" pitchFamily="18" charset="-127"/>
                <a:ea typeface="HY강B" pitchFamily="18" charset="-127"/>
              </a:rPr>
              <a:t>9</a:t>
            </a:r>
            <a:r>
              <a:rPr lang="en-US" altLang="ko-KR" sz="3200" b="1" spc="-150" dirty="0" smtClean="0">
                <a:effectLst/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3200" b="1" spc="-150" dirty="0" smtClean="0">
                <a:effectLst/>
                <a:latin typeface="HY강B" pitchFamily="18" charset="-127"/>
                <a:ea typeface="HY강B" pitchFamily="18" charset="-127"/>
              </a:rPr>
              <a:t>사회복음화</a:t>
            </a:r>
            <a:endParaRPr lang="en-US" altLang="ko-KR" sz="3200" b="1" spc="-150" dirty="0">
              <a:effectLst/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6238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spc="-150" dirty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다</a:t>
            </a:r>
            <a:r>
              <a:rPr lang="en-US" altLang="ko-KR" sz="3600" b="1" spc="-150" dirty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3600" b="1" spc="-150" dirty="0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중동 천주교회 </a:t>
            </a:r>
            <a:r>
              <a:rPr lang="en-US" altLang="ko-KR" sz="3600" b="1" spc="-150" dirty="0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50</a:t>
            </a:r>
            <a:r>
              <a:rPr lang="ko-KR" altLang="en-US" sz="3600" b="1" spc="-150" dirty="0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주년 </a:t>
            </a:r>
            <a:r>
              <a:rPr lang="ko-KR" altLang="en-US" sz="3600" b="1" spc="-150" dirty="0" err="1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희년의</a:t>
            </a:r>
            <a:r>
              <a:rPr lang="ko-KR" altLang="en-US" sz="3600" b="1" spc="-150" dirty="0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 소명</a:t>
            </a:r>
            <a:endParaRPr lang="en-US" altLang="ko-KR" sz="3600" b="1" spc="-150" dirty="0">
              <a:solidFill>
                <a:srgbClr val="FF0000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6151086" y="2123810"/>
            <a:ext cx="1229226" cy="5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l"/>
            <a:r>
              <a:rPr lang="en-US" altLang="ko-KR" sz="3200" b="1" spc="-150" dirty="0">
                <a:latin typeface="HY강B" pitchFamily="18" charset="-127"/>
                <a:ea typeface="HY강B" pitchFamily="18" charset="-127"/>
              </a:rPr>
              <a:t>2</a:t>
            </a:r>
            <a:r>
              <a:rPr lang="en-US" altLang="ko-KR" sz="3200" b="1" spc="-150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3200" b="1" spc="-150" dirty="0" smtClean="0">
                <a:latin typeface="HY강B" pitchFamily="18" charset="-127"/>
                <a:ea typeface="HY강B" pitchFamily="18" charset="-127"/>
              </a:rPr>
              <a:t>기도</a:t>
            </a:r>
            <a:endParaRPr lang="en-US" altLang="ko-KR" sz="3200" b="1" spc="-150" dirty="0">
              <a:effectLst/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6798563" y="4077072"/>
            <a:ext cx="1172782" cy="5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l"/>
            <a:r>
              <a:rPr lang="en-US" altLang="ko-KR" sz="3200" spc="-300" dirty="0">
                <a:latin typeface="HY강B" pitchFamily="18" charset="-127"/>
                <a:ea typeface="HY강B" pitchFamily="18" charset="-127"/>
              </a:rPr>
              <a:t>4</a:t>
            </a:r>
            <a:r>
              <a:rPr lang="en-US" altLang="ko-KR" sz="3200" spc="-300" dirty="0" smtClean="0">
                <a:effectLst/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3200" spc="-300" dirty="0" smtClean="0">
                <a:effectLst/>
                <a:latin typeface="HY강B" pitchFamily="18" charset="-127"/>
                <a:ea typeface="HY강B" pitchFamily="18" charset="-127"/>
              </a:rPr>
              <a:t>선물</a:t>
            </a:r>
            <a:endParaRPr lang="en-US" altLang="ko-KR" sz="3200" spc="-300" dirty="0">
              <a:effectLst/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6171301" y="4941168"/>
            <a:ext cx="1641059" cy="5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r>
              <a:rPr lang="en-US" altLang="ko-KR" sz="3200" spc="-150" dirty="0">
                <a:latin typeface="HY강B" pitchFamily="18" charset="-127"/>
                <a:ea typeface="HY강B" pitchFamily="18" charset="-127"/>
              </a:rPr>
              <a:t>5</a:t>
            </a:r>
            <a:r>
              <a:rPr lang="en-US" altLang="ko-KR" sz="3200" spc="-150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3200" spc="-150" dirty="0" smtClean="0">
                <a:latin typeface="HY강B" pitchFamily="18" charset="-127"/>
                <a:ea typeface="HY강B" pitchFamily="18" charset="-127"/>
              </a:rPr>
              <a:t>풀어줌</a:t>
            </a:r>
            <a:endParaRPr lang="en-US" altLang="ko-KR" sz="3200" spc="-15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193939" y="5013176"/>
            <a:ext cx="3438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r"/>
            <a:r>
              <a:rPr lang="en-US" altLang="ko-KR" sz="3200" b="1" dirty="0">
                <a:latin typeface="HY강B" pitchFamily="18" charset="-127"/>
                <a:ea typeface="HY강B" pitchFamily="18" charset="-127"/>
              </a:rPr>
              <a:t>7</a:t>
            </a:r>
            <a:r>
              <a:rPr lang="en-US" altLang="ko-KR" sz="3200" b="1" dirty="0" smtClean="0">
                <a:effectLst/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3200" b="1" dirty="0" smtClean="0">
                <a:effectLst/>
                <a:latin typeface="HY강B" pitchFamily="18" charset="-127"/>
                <a:ea typeface="HY강B" pitchFamily="18" charset="-127"/>
              </a:rPr>
              <a:t>말씀과 </a:t>
            </a:r>
            <a:r>
              <a:rPr lang="ko-KR" altLang="en-US" sz="3200" b="1" dirty="0" err="1" smtClean="0">
                <a:effectLst/>
                <a:latin typeface="HY강B" pitchFamily="18" charset="-127"/>
                <a:ea typeface="HY강B" pitchFamily="18" charset="-127"/>
              </a:rPr>
              <a:t>재복음화</a:t>
            </a:r>
            <a:endParaRPr lang="en-US" altLang="ko-KR" sz="3200" b="1" dirty="0">
              <a:effectLst/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251520" y="3861048"/>
            <a:ext cx="2665414" cy="107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r"/>
            <a:r>
              <a:rPr lang="en-US" altLang="ko-KR" sz="3200" b="1" spc="-150" dirty="0">
                <a:latin typeface="HY강B" pitchFamily="18" charset="-127"/>
                <a:ea typeface="HY강B" pitchFamily="18" charset="-127"/>
              </a:rPr>
              <a:t>8</a:t>
            </a:r>
            <a:r>
              <a:rPr lang="en-US" altLang="ko-KR" sz="3200" b="1" spc="-150" dirty="0" smtClean="0">
                <a:effectLst/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3200" b="1" spc="-150" dirty="0" smtClean="0">
                <a:effectLst/>
                <a:latin typeface="HY강B" pitchFamily="18" charset="-127"/>
                <a:ea typeface="HY강B" pitchFamily="18" charset="-127"/>
              </a:rPr>
              <a:t>예수님 교회 </a:t>
            </a:r>
            <a:endParaRPr lang="en-US" altLang="ko-KR" sz="3200" b="1" spc="-150" dirty="0" smtClean="0">
              <a:effectLst/>
              <a:latin typeface="HY강B" pitchFamily="18" charset="-127"/>
              <a:ea typeface="HY강B" pitchFamily="18" charset="-127"/>
            </a:endParaRPr>
          </a:p>
          <a:p>
            <a:pPr algn="r"/>
            <a:r>
              <a:rPr lang="ko-KR" altLang="en-US" sz="3200" b="1" spc="-150" dirty="0" smtClean="0">
                <a:effectLst/>
                <a:latin typeface="HY강B" pitchFamily="18" charset="-127"/>
                <a:ea typeface="HY강B" pitchFamily="18" charset="-127"/>
              </a:rPr>
              <a:t>모습 실현</a:t>
            </a:r>
            <a:r>
              <a:rPr lang="en-US" altLang="ko-KR" sz="3200" b="1" spc="-150" dirty="0" smtClean="0">
                <a:effectLst/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3200" b="1" spc="-150" dirty="0">
              <a:effectLst/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457812" y="2060848"/>
            <a:ext cx="2885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r"/>
            <a:r>
              <a:rPr lang="en-US" altLang="ko-KR" sz="3200" b="1" spc="-150" dirty="0" smtClean="0">
                <a:latin typeface="HY강B" pitchFamily="18" charset="-127"/>
                <a:ea typeface="HY강B" pitchFamily="18" charset="-127"/>
              </a:rPr>
              <a:t>10.</a:t>
            </a:r>
            <a:r>
              <a:rPr lang="ko-KR" altLang="en-US" sz="3200" b="1" spc="-150" dirty="0" smtClean="0">
                <a:latin typeface="HY강B" pitchFamily="18" charset="-127"/>
                <a:ea typeface="HY강B" pitchFamily="18" charset="-127"/>
              </a:rPr>
              <a:t>자연환경회복</a:t>
            </a:r>
            <a:endParaRPr lang="en-US" altLang="ko-KR" sz="3200" b="1" spc="-150" dirty="0">
              <a:effectLst/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9" name="Text Box 21"/>
          <p:cNvSpPr txBox="1">
            <a:spLocks noChangeArrowheads="1"/>
          </p:cNvSpPr>
          <p:nvPr/>
        </p:nvSpPr>
        <p:spPr bwMode="gray">
          <a:xfrm>
            <a:off x="4283968" y="3360851"/>
            <a:ext cx="11521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r>
              <a:rPr lang="ko-KR" altLang="en-US" b="1" dirty="0" smtClean="0">
                <a:solidFill>
                  <a:srgbClr val="FF0000"/>
                </a:solidFill>
                <a:effectLst/>
                <a:latin typeface="HY강B" pitchFamily="18" charset="-127"/>
                <a:ea typeface="HY강B" pitchFamily="18" charset="-127"/>
              </a:rPr>
              <a:t>본당 </a:t>
            </a:r>
            <a:endParaRPr lang="en-US" altLang="ko-KR" b="1" dirty="0" smtClean="0">
              <a:solidFill>
                <a:srgbClr val="FF0000"/>
              </a:solidFill>
              <a:effectLst/>
              <a:latin typeface="HY강B" pitchFamily="18" charset="-127"/>
              <a:ea typeface="HY강B" pitchFamily="18" charset="-127"/>
            </a:endParaRPr>
          </a:p>
          <a:p>
            <a:r>
              <a:rPr lang="ko-KR" altLang="en-US" b="1" dirty="0" err="1" smtClean="0">
                <a:solidFill>
                  <a:srgbClr val="FF0000"/>
                </a:solidFill>
                <a:effectLst/>
                <a:latin typeface="HY강B" pitchFamily="18" charset="-127"/>
                <a:ea typeface="HY강B" pitchFamily="18" charset="-127"/>
              </a:rPr>
              <a:t>희년</a:t>
            </a:r>
            <a:endParaRPr lang="en-US" altLang="ko-KR" b="1" dirty="0">
              <a:solidFill>
                <a:srgbClr val="FF0000"/>
              </a:solidFill>
              <a:effectLst/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gray">
          <a:xfrm>
            <a:off x="2915816" y="4149080"/>
            <a:ext cx="401380" cy="410004"/>
          </a:xfrm>
          <a:prstGeom prst="ellipse">
            <a:avLst/>
          </a:prstGeom>
          <a:gradFill rotWithShape="1">
            <a:gsLst>
              <a:gs pos="0">
                <a:srgbClr val="009999"/>
              </a:gs>
              <a:gs pos="100000">
                <a:srgbClr val="0099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ea typeface="굴림" pitchFamily="50" charset="-127"/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4139952" y="5783422"/>
            <a:ext cx="16417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r>
              <a:rPr lang="en-US" altLang="ko-KR" sz="3200" spc="-150" dirty="0">
                <a:latin typeface="HY강B" pitchFamily="18" charset="-127"/>
                <a:ea typeface="HY강B" pitchFamily="18" charset="-127"/>
              </a:rPr>
              <a:t>6</a:t>
            </a:r>
            <a:r>
              <a:rPr lang="en-US" altLang="ko-KR" sz="3200" spc="-150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3200" spc="-150" dirty="0" err="1" smtClean="0">
                <a:latin typeface="HY강B" pitchFamily="18" charset="-127"/>
                <a:ea typeface="HY강B" pitchFamily="18" charset="-127"/>
              </a:rPr>
              <a:t>속량자</a:t>
            </a:r>
            <a:endParaRPr lang="en-US" altLang="ko-KR" sz="3200" spc="-15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166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36512" y="620688"/>
            <a:ext cx="9217024" cy="2232248"/>
          </a:xfrm>
        </p:spPr>
        <p:txBody>
          <a:bodyPr/>
          <a:lstStyle/>
          <a:p>
            <a:pPr marL="0" indent="0">
              <a:buNone/>
            </a:pP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 1</a:t>
            </a:r>
            <a:r>
              <a:rPr lang="en-US" altLang="ko-KR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.“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언제나 기뻐하십시오</a:t>
            </a:r>
            <a:r>
              <a:rPr lang="en-US" altLang="ko-KR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”(1</a:t>
            </a:r>
            <a:r>
              <a:rPr lang="ko-KR" altLang="en-US" b="1" spc="-150" dirty="0" err="1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테살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5,16).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기쁨은 하느님 나라의 특성이다</a:t>
            </a:r>
            <a:r>
              <a:rPr lang="en-US" altLang="ko-KR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로마 </a:t>
            </a:r>
            <a:r>
              <a:rPr lang="en-US" altLang="ko-KR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14,7).  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신앙생활이 기쁨으로 가득한 개인과 공동체 되자</a:t>
            </a:r>
            <a:r>
              <a:rPr lang="en-US" altLang="ko-KR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영적 기쁨과 함께함과 나눔과 섬김의 기쁨을 얻자</a:t>
            </a:r>
            <a:r>
              <a:rPr lang="en-US" altLang="ko-KR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 marL="0" indent="0">
              <a:buNone/>
            </a:pPr>
            <a:endParaRPr lang="en-US" altLang="ko-KR" spc="-150" dirty="0" smtClean="0">
              <a:solidFill>
                <a:schemeClr val="tx1">
                  <a:lumMod val="95000"/>
                  <a:lumOff val="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35496" y="2780928"/>
            <a:ext cx="9108504" cy="172819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2.“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끊임없이 기도하십시오</a:t>
            </a: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”(1</a:t>
            </a:r>
            <a:r>
              <a:rPr lang="ko-KR" altLang="en-US" b="1" spc="-15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테살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5,17). 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하느님께 찬미와 찬양을 드리며</a:t>
            </a:r>
            <a:r>
              <a:rPr lang="en-US" altLang="ko-KR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주님과 함께하자</a:t>
            </a:r>
            <a:r>
              <a:rPr lang="en-US" altLang="ko-KR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Font typeface="HY강B" pitchFamily="18" charset="-127"/>
              <a:buChar char="－"/>
            </a:pPr>
            <a:r>
              <a:rPr lang="en-US" altLang="ko-KR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50</a:t>
            </a:r>
            <a:r>
              <a:rPr lang="ko-KR" altLang="en-US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주년과 앞으로 필요한 은총을 기도하며 구하자</a:t>
            </a:r>
            <a:r>
              <a:rPr lang="en-US" altLang="ko-KR" sz="36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-36512" y="4581128"/>
            <a:ext cx="9180512" cy="215114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 3.“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모든 일에 감사하십시오</a:t>
            </a: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”(1</a:t>
            </a:r>
            <a:r>
              <a:rPr lang="ko-KR" altLang="en-US" b="1" spc="-15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테살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5,18).</a:t>
            </a:r>
          </a:p>
          <a:p>
            <a:pPr>
              <a:buFont typeface="HY강B" pitchFamily="18" charset="-127"/>
              <a:buChar char="－"/>
            </a:pP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50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년 동안 받은 은혜에 감사하자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Font typeface="HY강B" pitchFamily="18" charset="-127"/>
              <a:buChar char="－"/>
            </a:pP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50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주년은 </a:t>
            </a:r>
            <a:r>
              <a:rPr lang="ko-KR" altLang="en-US" spc="-150" dirty="0" err="1" smtClean="0">
                <a:latin typeface="HY강B" pitchFamily="18" charset="-127"/>
                <a:ea typeface="HY강B" pitchFamily="18" charset="-127"/>
              </a:rPr>
              <a:t>희년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 즉 은총의 해이다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이 은총의 잔치에 초대받음을 기뻐하고 감사하자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</a:t>
            </a:r>
            <a:endParaRPr lang="en-US" altLang="ko-KR" sz="1200" spc="-15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068" y="0"/>
            <a:ext cx="5229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3200" b="1" spc="-150" dirty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3200" b="1" spc="-150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중동 천주교회</a:t>
            </a:r>
            <a:r>
              <a:rPr lang="ko-KR" altLang="en-US" sz="3200" spc="-150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3200" spc="-150" dirty="0" err="1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희년의</a:t>
            </a:r>
            <a:r>
              <a:rPr lang="ko-KR" altLang="en-US" sz="3200" spc="-150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 소명</a:t>
            </a:r>
            <a:endParaRPr lang="ko-KR" altLang="en-US" sz="3200" b="1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840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71400"/>
            <a:ext cx="9144000" cy="2321496"/>
          </a:xfrm>
        </p:spPr>
        <p:txBody>
          <a:bodyPr/>
          <a:lstStyle/>
          <a:p>
            <a:pPr marL="0" indent="0">
              <a:buNone/>
            </a:pP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 4</a:t>
            </a:r>
            <a:r>
              <a:rPr lang="en-US" altLang="ko-KR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선물</a:t>
            </a:r>
            <a:r>
              <a:rPr lang="en-US" altLang="ko-KR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착한 일</a:t>
            </a:r>
            <a:r>
              <a:rPr lang="en-US" altLang="ko-KR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하기</a:t>
            </a:r>
            <a:endParaRPr lang="en-US" altLang="ko-KR" b="1" spc="-15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b="1" spc="-150" dirty="0" smtClean="0">
                <a:latin typeface="HY강B" pitchFamily="18" charset="-127"/>
                <a:ea typeface="HY강B" pitchFamily="18" charset="-127"/>
              </a:rPr>
              <a:t>교회 공동체와 이웃은 내게 주신 하느님</a:t>
            </a:r>
            <a:r>
              <a:rPr lang="ko-KR" altLang="en-US" b="1" spc="-150" dirty="0">
                <a:latin typeface="HY강B" pitchFamily="18" charset="-127"/>
                <a:ea typeface="HY강B" pitchFamily="18" charset="-127"/>
              </a:rPr>
              <a:t>의</a:t>
            </a:r>
            <a:r>
              <a:rPr lang="ko-KR" altLang="en-US" b="1" spc="-150" dirty="0" smtClean="0">
                <a:latin typeface="HY강B" pitchFamily="18" charset="-127"/>
                <a:ea typeface="HY강B" pitchFamily="18" charset="-127"/>
              </a:rPr>
              <a:t> 선물</a:t>
            </a:r>
            <a:endParaRPr lang="en-US" altLang="ko-KR" b="1" spc="-15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b="1" spc="-150" dirty="0" smtClean="0">
                <a:latin typeface="HY강B" pitchFamily="18" charset="-127"/>
                <a:ea typeface="HY강B" pitchFamily="18" charset="-127"/>
              </a:rPr>
              <a:t>그 동안 이웃과 교회를 통해 많은 선물을 받았다</a:t>
            </a:r>
            <a:r>
              <a:rPr lang="en-US" altLang="ko-KR" b="1" spc="-15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b="1" spc="-150" dirty="0" smtClean="0">
                <a:latin typeface="HY강B" pitchFamily="18" charset="-127"/>
                <a:ea typeface="HY강B" pitchFamily="18" charset="-127"/>
              </a:rPr>
              <a:t>나도 이제 이웃과 공동체에 선물을 하자</a:t>
            </a:r>
            <a:r>
              <a:rPr lang="en-US" altLang="ko-KR" b="1" spc="-15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Font typeface="HY강B" pitchFamily="18" charset="-127"/>
              <a:buChar char="－"/>
            </a:pPr>
            <a:endParaRPr lang="en-US" altLang="ko-KR" b="1" spc="-150" dirty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endParaRPr lang="en-US" altLang="ko-KR" sz="2800" b="1" spc="-15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-36512" y="2420888"/>
            <a:ext cx="9180512" cy="1080120"/>
          </a:xfrm>
          <a:prstGeom prst="rect">
            <a:avLst/>
          </a:prstGeom>
          <a:solidFill>
            <a:srgbClr val="0099CC"/>
          </a:solidFill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 2" pitchFamily="18" charset="2"/>
              <a:buChar char="A"/>
            </a:pPr>
            <a:r>
              <a:rPr lang="ko-KR" altLang="en-US" b="1" spc="-150" dirty="0" smtClean="0">
                <a:solidFill>
                  <a:schemeClr val="bg1"/>
                </a:solidFill>
                <a:latin typeface="HY강M" pitchFamily="18" charset="-127"/>
                <a:ea typeface="HY강M" pitchFamily="18" charset="-127"/>
              </a:rPr>
              <a:t>선물</a:t>
            </a:r>
            <a:r>
              <a:rPr lang="en-US" altLang="ko-KR" b="1" spc="-150" dirty="0" smtClean="0">
                <a:solidFill>
                  <a:schemeClr val="bg1"/>
                </a:solidFill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b="1" spc="-150" dirty="0" smtClean="0">
                <a:solidFill>
                  <a:schemeClr val="bg1"/>
                </a:solidFill>
                <a:latin typeface="HY강M" pitchFamily="18" charset="-127"/>
                <a:ea typeface="HY강M" pitchFamily="18" charset="-127"/>
              </a:rPr>
              <a:t>착한 일</a:t>
            </a:r>
            <a:r>
              <a:rPr lang="en-US" altLang="ko-KR" b="1" spc="-150" dirty="0" smtClean="0">
                <a:solidFill>
                  <a:schemeClr val="bg1"/>
                </a:solidFill>
                <a:latin typeface="HY강M" pitchFamily="18" charset="-127"/>
                <a:ea typeface="HY강M" pitchFamily="18" charset="-127"/>
              </a:rPr>
              <a:t>), </a:t>
            </a:r>
            <a:r>
              <a:rPr lang="ko-KR" altLang="en-US" b="1" spc="-150" dirty="0" smtClean="0">
                <a:solidFill>
                  <a:schemeClr val="bg1"/>
                </a:solidFill>
                <a:latin typeface="HY강M" pitchFamily="18" charset="-127"/>
                <a:ea typeface="HY강M" pitchFamily="18" charset="-127"/>
              </a:rPr>
              <a:t>감사기도 일기</a:t>
            </a:r>
            <a:r>
              <a:rPr lang="en-US" altLang="ko-KR" b="1" spc="-150" dirty="0" smtClean="0">
                <a:solidFill>
                  <a:schemeClr val="bg1"/>
                </a:solidFill>
                <a:latin typeface="HY강M" pitchFamily="18" charset="-127"/>
                <a:ea typeface="HY강M" pitchFamily="18" charset="-127"/>
              </a:rPr>
              <a:t>’</a:t>
            </a:r>
            <a:r>
              <a:rPr lang="ko-KR" altLang="en-US" b="1" spc="-150" dirty="0" smtClean="0">
                <a:solidFill>
                  <a:schemeClr val="bg1"/>
                </a:solidFill>
                <a:latin typeface="HY강M" pitchFamily="18" charset="-127"/>
                <a:ea typeface="HY강M" pitchFamily="18" charset="-127"/>
              </a:rPr>
              <a:t>쓰기를 계속 하면 개인은 물론 가정과 본당은 은총의 공동체가 된다</a:t>
            </a:r>
            <a:r>
              <a:rPr lang="en-US" altLang="ko-KR" b="1" spc="-150" dirty="0" smtClean="0">
                <a:solidFill>
                  <a:schemeClr val="bg1"/>
                </a:solidFill>
                <a:latin typeface="HY강M" pitchFamily="18" charset="-127"/>
                <a:ea typeface="HY강M" pitchFamily="18" charset="-127"/>
              </a:rPr>
              <a:t>.</a:t>
            </a:r>
          </a:p>
          <a:p>
            <a:pPr marL="0" indent="0">
              <a:buFontTx/>
              <a:buNone/>
            </a:pPr>
            <a:endParaRPr lang="en-US" altLang="ko-KR" sz="1050" b="1" spc="-15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-18344" y="3429000"/>
            <a:ext cx="9144000" cy="3429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ko-KR" sz="2800" b="1" spc="-15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5. 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풀어줌 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b="1" spc="-150" dirty="0" smtClean="0">
                <a:latin typeface="HY강B" pitchFamily="18" charset="-127"/>
                <a:ea typeface="HY강B" pitchFamily="18" charset="-127"/>
              </a:rPr>
              <a:t>자유와 해방은 풀어줌 즉 용서로써 가능하다</a:t>
            </a:r>
            <a:r>
              <a:rPr lang="en-US" altLang="ko-KR" b="1" spc="-15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b="1" spc="-150" dirty="0" smtClean="0">
                <a:latin typeface="HY강B" pitchFamily="18" charset="-127"/>
                <a:ea typeface="HY강B" pitchFamily="18" charset="-127"/>
              </a:rPr>
              <a:t>마음에 맺힌 일이나 사람이 있다면</a:t>
            </a:r>
            <a:r>
              <a:rPr lang="en-US" altLang="ko-KR" b="1" spc="-150" dirty="0" smtClean="0">
                <a:latin typeface="HY강B" pitchFamily="18" charset="-127"/>
                <a:ea typeface="HY강B" pitchFamily="18" charset="-127"/>
              </a:rPr>
              <a:t>,  </a:t>
            </a:r>
            <a:r>
              <a:rPr lang="ko-KR" altLang="en-US" b="1" spc="-150" dirty="0" smtClean="0">
                <a:latin typeface="HY강B" pitchFamily="18" charset="-127"/>
                <a:ea typeface="HY강B" pitchFamily="18" charset="-127"/>
              </a:rPr>
              <a:t>본당 </a:t>
            </a:r>
            <a:r>
              <a:rPr lang="ko-KR" altLang="en-US" b="1" spc="-150" dirty="0" err="1" smtClean="0">
                <a:latin typeface="HY강B" pitchFamily="18" charset="-127"/>
                <a:ea typeface="HY강B" pitchFamily="18" charset="-127"/>
              </a:rPr>
              <a:t>희년을</a:t>
            </a:r>
            <a:r>
              <a:rPr lang="ko-KR" altLang="en-US" b="1" spc="-150" dirty="0" smtClean="0">
                <a:latin typeface="HY강B" pitchFamily="18" charset="-127"/>
                <a:ea typeface="HY강B" pitchFamily="18" charset="-127"/>
              </a:rPr>
              <a:t> 맞아 내가 먼저 용서하여 나를 풀고 너도 풀어주자</a:t>
            </a:r>
            <a:r>
              <a:rPr lang="en-US" altLang="ko-KR" b="1" spc="-15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b="1" spc="-150" dirty="0" smtClean="0">
                <a:latin typeface="HY강B" pitchFamily="18" charset="-127"/>
                <a:ea typeface="HY강B" pitchFamily="18" charset="-127"/>
              </a:rPr>
              <a:t>풀어줌의 삶을 살 때 우리는 </a:t>
            </a:r>
            <a:r>
              <a:rPr lang="ko-KR" altLang="en-US" b="1" spc="-150" dirty="0" err="1" smtClean="0">
                <a:latin typeface="HY강B" pitchFamily="18" charset="-127"/>
                <a:ea typeface="HY강B" pitchFamily="18" charset="-127"/>
              </a:rPr>
              <a:t>희년을</a:t>
            </a:r>
            <a:r>
              <a:rPr lang="ko-KR" altLang="en-US" b="1" spc="-150" dirty="0" smtClean="0">
                <a:latin typeface="HY강B" pitchFamily="18" charset="-127"/>
                <a:ea typeface="HY강B" pitchFamily="18" charset="-127"/>
              </a:rPr>
              <a:t> 살고 은총 속에서 하느님 나라를 이루게 될 것이다</a:t>
            </a:r>
            <a:r>
              <a:rPr lang="en-US" altLang="ko-KR" b="1" spc="-150" dirty="0" smtClean="0">
                <a:latin typeface="HY강B" pitchFamily="18" charset="-127"/>
                <a:ea typeface="HY강B" pitchFamily="18" charset="-127"/>
              </a:rPr>
              <a:t>. </a:t>
            </a:r>
            <a:endParaRPr lang="ko-KR" altLang="en-US" b="1" spc="-15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686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6231"/>
            <a:ext cx="91440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6. </a:t>
            </a:r>
            <a:r>
              <a:rPr lang="ko-KR" altLang="en-US" sz="3200" b="1" spc="-15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속량자</a:t>
            </a:r>
            <a:r>
              <a:rPr lang="ko-KR" altLang="en-US" sz="3200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되어 </a:t>
            </a:r>
            <a:r>
              <a:rPr lang="ko-KR" altLang="en-US" sz="3200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주기</a:t>
            </a:r>
            <a:endParaRPr lang="en-US" altLang="ko-KR" sz="3200" b="1" spc="-15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endParaRPr lang="ko-KR" altLang="en-US" sz="1000" spc="-15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pPr marL="457200" lvl="0" indent="-457200">
              <a:buFont typeface="HY강B" pitchFamily="18" charset="-127"/>
              <a:buChar char="－"/>
            </a:pP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예수님은 우리 죄를 대신 갚고 우리를 구원하시기 위해 당신의 생명을 속죄 제물로 바치셨다</a:t>
            </a:r>
            <a:r>
              <a:rPr lang="en-US" altLang="ko-KR" sz="3200" spc="-150" dirty="0">
                <a:latin typeface="HY강B" pitchFamily="18" charset="-127"/>
                <a:ea typeface="HY강B" pitchFamily="18" charset="-127"/>
              </a:rPr>
              <a:t>. </a:t>
            </a:r>
            <a:endParaRPr lang="ko-KR" altLang="en-US" sz="3200" spc="-150" dirty="0">
              <a:latin typeface="HY강B" pitchFamily="18" charset="-127"/>
              <a:ea typeface="HY강B" pitchFamily="18" charset="-127"/>
            </a:endParaRPr>
          </a:p>
          <a:p>
            <a:pPr marL="457200" lvl="0" indent="-457200">
              <a:buFont typeface="HY강B" pitchFamily="18" charset="-127"/>
              <a:buChar char="－"/>
            </a:pP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예수님을 따르는 우리도 가까운 이웃의 </a:t>
            </a:r>
            <a:r>
              <a:rPr lang="ko-KR" altLang="en-US" sz="3200" spc="-150" dirty="0" err="1">
                <a:latin typeface="HY강B" pitchFamily="18" charset="-127"/>
                <a:ea typeface="HY강B" pitchFamily="18" charset="-127"/>
              </a:rPr>
              <a:t>속량자가</a:t>
            </a: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 되어 주어야 한다</a:t>
            </a:r>
            <a:r>
              <a:rPr lang="en-US" altLang="ko-KR" sz="3200" spc="-150" dirty="0">
                <a:latin typeface="HY강B" pitchFamily="18" charset="-127"/>
                <a:ea typeface="HY강B" pitchFamily="18" charset="-127"/>
              </a:rPr>
              <a:t>. </a:t>
            </a:r>
            <a:endParaRPr lang="ko-KR" altLang="en-US" sz="3200" spc="-150" dirty="0">
              <a:latin typeface="HY강B" pitchFamily="18" charset="-127"/>
              <a:ea typeface="HY강B" pitchFamily="18" charset="-127"/>
            </a:endParaRPr>
          </a:p>
          <a:p>
            <a:pPr marL="457200" lvl="0" indent="-457200">
              <a:buFont typeface="HY강B" pitchFamily="18" charset="-127"/>
              <a:buChar char="－"/>
            </a:pP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이웃이 죄를 지으면 그를 대신하여 내가 속죄 행위를 하여 그를 구원해 주는 것이 </a:t>
            </a:r>
            <a:r>
              <a:rPr lang="ko-KR" altLang="en-US" sz="3200" spc="-150" dirty="0" err="1">
                <a:latin typeface="HY강B" pitchFamily="18" charset="-127"/>
                <a:ea typeface="HY강B" pitchFamily="18" charset="-127"/>
              </a:rPr>
              <a:t>속량자의</a:t>
            </a: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 역할이다</a:t>
            </a:r>
            <a:r>
              <a:rPr lang="en-US" altLang="ko-KR" sz="3200" spc="-150" dirty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3200" spc="-150" dirty="0" smtClean="0">
                <a:latin typeface="HY강B" pitchFamily="18" charset="-127"/>
                <a:ea typeface="HY강B" pitchFamily="18" charset="-127"/>
              </a:rPr>
              <a:t>그가 </a:t>
            </a: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회개하도록 하는 노력도 </a:t>
            </a:r>
            <a:r>
              <a:rPr lang="ko-KR" altLang="en-US" sz="3200" spc="-150" dirty="0" smtClean="0">
                <a:latin typeface="HY강B" pitchFamily="18" charset="-127"/>
                <a:ea typeface="HY강B" pitchFamily="18" charset="-127"/>
              </a:rPr>
              <a:t>해야 한다</a:t>
            </a:r>
            <a:r>
              <a:rPr lang="en-US" altLang="ko-KR" sz="3200" spc="-150" dirty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3200" spc="-150" dirty="0">
              <a:latin typeface="HY강B" pitchFamily="18" charset="-127"/>
              <a:ea typeface="HY강B" pitchFamily="18" charset="-127"/>
            </a:endParaRPr>
          </a:p>
          <a:p>
            <a:pPr marL="457200" lvl="0" indent="-457200">
              <a:buFont typeface="HY강B" pitchFamily="18" charset="-127"/>
              <a:buChar char="－"/>
            </a:pP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본당 </a:t>
            </a:r>
            <a:r>
              <a:rPr lang="ko-KR" altLang="en-US" sz="3200" spc="-150" dirty="0" err="1">
                <a:latin typeface="HY강B" pitchFamily="18" charset="-127"/>
                <a:ea typeface="HY강B" pitchFamily="18" charset="-127"/>
              </a:rPr>
              <a:t>희년을</a:t>
            </a: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 맞아 우리 각자는 자기가 속한 공동체와 단체 그리고 본당에서 </a:t>
            </a:r>
            <a:r>
              <a:rPr lang="ko-KR" altLang="en-US" sz="3200" spc="-150" dirty="0" err="1">
                <a:latin typeface="HY강B" pitchFamily="18" charset="-127"/>
                <a:ea typeface="HY강B" pitchFamily="18" charset="-127"/>
              </a:rPr>
              <a:t>속량자</a:t>
            </a: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 운동을 벌리면 좋겠다</a:t>
            </a:r>
            <a:r>
              <a:rPr lang="en-US" altLang="ko-KR" sz="3200" spc="-150" dirty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3200" spc="-15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401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344" y="44624"/>
            <a:ext cx="9133656" cy="6813376"/>
          </a:xfrm>
        </p:spPr>
        <p:txBody>
          <a:bodyPr/>
          <a:lstStyle/>
          <a:p>
            <a:pPr marL="0" indent="0">
              <a:buNone/>
            </a:pPr>
            <a:r>
              <a:rPr lang="en-US" altLang="ko-KR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7</a:t>
            </a: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성경 말씀의 생활화와 </a:t>
            </a:r>
            <a:r>
              <a:rPr lang="ko-KR" altLang="en-US" b="1" spc="-15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재복음화</a:t>
            </a: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spc="-150" dirty="0"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복음으로 다시 변화하고 새롭게 되자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 </a:t>
            </a:r>
            <a:endParaRPr lang="en-US" altLang="ko-KR" spc="-150" dirty="0"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신자 개개인과 교회가 회개하고 쇄신하여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성령에 충만한 하느님 중심의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생활이 되자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pc="-300" dirty="0" smtClean="0">
                <a:latin typeface="HY강B" pitchFamily="18" charset="-127"/>
                <a:ea typeface="HY강B" pitchFamily="18" charset="-127"/>
              </a:rPr>
              <a:t>신자와 </a:t>
            </a:r>
            <a:r>
              <a:rPr lang="ko-KR" altLang="en-US" spc="-300" dirty="0">
                <a:latin typeface="HY강B" pitchFamily="18" charset="-127"/>
                <a:ea typeface="HY강B" pitchFamily="18" charset="-127"/>
              </a:rPr>
              <a:t>본당이 </a:t>
            </a:r>
            <a:r>
              <a:rPr lang="ko-KR" altLang="en-US" spc="-300" dirty="0" smtClean="0">
                <a:latin typeface="HY강B" pitchFamily="18" charset="-127"/>
                <a:ea typeface="HY강B" pitchFamily="18" charset="-127"/>
              </a:rPr>
              <a:t>존귀한 </a:t>
            </a:r>
            <a:r>
              <a:rPr lang="ko-KR" altLang="en-US" spc="-300" dirty="0">
                <a:latin typeface="HY강B" pitchFamily="18" charset="-127"/>
                <a:ea typeface="HY강B" pitchFamily="18" charset="-127"/>
              </a:rPr>
              <a:t>모습을 회복하고 새 삶을 </a:t>
            </a:r>
            <a:r>
              <a:rPr lang="ko-KR" altLang="en-US" spc="-300" dirty="0" smtClean="0">
                <a:latin typeface="HY강B" pitchFamily="18" charset="-127"/>
                <a:ea typeface="HY강B" pitchFamily="18" charset="-127"/>
              </a:rPr>
              <a:t>살자</a:t>
            </a:r>
            <a:r>
              <a:rPr lang="en-US" altLang="ko-KR" spc="-300" dirty="0" smtClean="0">
                <a:latin typeface="HY강B" pitchFamily="18" charset="-127"/>
                <a:ea typeface="HY강B" pitchFamily="18" charset="-127"/>
              </a:rPr>
              <a:t>. </a:t>
            </a:r>
            <a:endParaRPr lang="en-US" altLang="ko-KR" sz="1000" b="1" spc="-150" dirty="0" smtClean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en-US" altLang="ko-KR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8</a:t>
            </a: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예수님의 교회 모습 실현</a:t>
            </a:r>
            <a:endParaRPr lang="ko-KR" altLang="en-US" b="1" spc="-15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pPr lvl="0"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실제의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삶이 있는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동네마다에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작은 신앙생활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공동체를 건설하자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 </a:t>
            </a:r>
            <a:endParaRPr lang="ko-KR" altLang="en-US" spc="-150" dirty="0">
              <a:latin typeface="HY강B" pitchFamily="18" charset="-127"/>
              <a:ea typeface="HY강B" pitchFamily="18" charset="-127"/>
            </a:endParaRPr>
          </a:p>
          <a:p>
            <a:pPr lvl="0">
              <a:buFont typeface="HY강B" pitchFamily="18" charset="-127"/>
              <a:buChar char="－"/>
            </a:pPr>
            <a:r>
              <a:rPr lang="ko-KR" altLang="en-US" spc="-300" dirty="0" smtClean="0">
                <a:latin typeface="HY강B" pitchFamily="18" charset="-127"/>
                <a:ea typeface="HY강B" pitchFamily="18" charset="-127"/>
              </a:rPr>
              <a:t>공동체에서 </a:t>
            </a:r>
            <a:r>
              <a:rPr lang="ko-KR" altLang="en-US" spc="-300" dirty="0">
                <a:latin typeface="HY강B" pitchFamily="18" charset="-127"/>
                <a:ea typeface="HY강B" pitchFamily="18" charset="-127"/>
              </a:rPr>
              <a:t>신앙을 </a:t>
            </a:r>
            <a:r>
              <a:rPr lang="ko-KR" altLang="en-US" spc="-300" dirty="0" smtClean="0">
                <a:latin typeface="HY강B" pitchFamily="18" charset="-127"/>
                <a:ea typeface="HY강B" pitchFamily="18" charset="-127"/>
              </a:rPr>
              <a:t>바탕으로 더불어 함께 살아가자</a:t>
            </a:r>
            <a:r>
              <a:rPr lang="en-US" altLang="ko-KR" spc="-300" dirty="0" smtClean="0">
                <a:latin typeface="HY강B" pitchFamily="18" charset="-127"/>
                <a:ea typeface="HY강B" pitchFamily="18" charset="-127"/>
              </a:rPr>
              <a:t>. </a:t>
            </a:r>
            <a:endParaRPr lang="ko-KR" altLang="en-US" spc="-300" dirty="0">
              <a:latin typeface="HY강B" pitchFamily="18" charset="-127"/>
              <a:ea typeface="HY강B" pitchFamily="18" charset="-127"/>
            </a:endParaRPr>
          </a:p>
          <a:p>
            <a:pPr lvl="0"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공동체에서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소외된 사람 없이 서로의 아픔을 안아주며 친교와 나눔과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섬김의 생활을 하자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  <a:p>
            <a:pPr lvl="0">
              <a:buFont typeface="HY강B" pitchFamily="18" charset="-127"/>
              <a:buChar char="－"/>
            </a:pP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이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 작은 공동체들이 모여 본당을 이루자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68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28414" y="188640"/>
            <a:ext cx="9172413" cy="6381328"/>
          </a:xfrm>
        </p:spPr>
        <p:txBody>
          <a:bodyPr/>
          <a:lstStyle/>
          <a:p>
            <a:pPr marL="0" indent="0">
              <a:buNone/>
            </a:pPr>
            <a:r>
              <a:rPr lang="en-US" altLang="ko-KR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9</a:t>
            </a: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사회 복음화</a:t>
            </a:r>
            <a:r>
              <a:rPr lang="ko-KR" altLang="en-US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200" spc="-15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사회의 각 분야가 복음의 가치관으로 변화되어야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인간의 비롯한 모든 생명의 존엄성이 지켜지고 죽음의 문화가 없어져야 한다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사회 도덕성을 회복하고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 사회정의를 실현하고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 하느님의 사랑을 현실에서 실천해야 한다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marL="0" indent="0">
              <a:buNone/>
            </a:pPr>
            <a:endParaRPr lang="en-US" altLang="ko-KR" sz="1000" spc="-150" dirty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10. 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자연환경 보존과 회복</a:t>
            </a:r>
            <a:r>
              <a:rPr lang="ko-KR" altLang="en-US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b="1" spc="-15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자연은 하느님께서 우리와 함께 창조하신 형제다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자연은 소유와 착취의 대상이 아니라 동반자다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자연은 우리 후손도 살아갈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집이다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자연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환경과 창조 질서를 보존하고 회복해야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한다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357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4772" y="260648"/>
            <a:ext cx="8505700" cy="850106"/>
          </a:xfrm>
        </p:spPr>
        <p:txBody>
          <a:bodyPr/>
          <a:lstStyle/>
          <a:p>
            <a:pPr>
              <a:defRPr/>
            </a:pPr>
            <a:r>
              <a:rPr lang="ko-KR" altLang="en-US" sz="4000" b="1" spc="-150" dirty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라</a:t>
            </a:r>
            <a:r>
              <a:rPr lang="en-US" altLang="ko-KR" sz="4000" b="1" spc="-150" dirty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4000" b="1" spc="-150" dirty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중동 </a:t>
            </a:r>
            <a:r>
              <a:rPr lang="ko-KR" altLang="en-US" sz="4000" b="1" spc="-150" dirty="0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천주교회 </a:t>
            </a:r>
            <a:r>
              <a:rPr lang="en-US" altLang="ko-KR" sz="4000" b="1" spc="-150" dirty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50</a:t>
            </a:r>
            <a:r>
              <a:rPr lang="ko-KR" altLang="en-US" sz="4000" b="1" spc="-150" dirty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주년 기념 방향 </a:t>
            </a:r>
            <a:r>
              <a:rPr lang="ko-KR" altLang="en-US" sz="4000" b="1" spc="-150" dirty="0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넷</a:t>
            </a:r>
            <a:endParaRPr lang="en-US" altLang="ko-KR" sz="1400" b="1" dirty="0" smtClean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616451" name="AutoShape 3"/>
          <p:cNvSpPr>
            <a:spLocks noChangeArrowheads="1"/>
          </p:cNvSpPr>
          <p:nvPr/>
        </p:nvSpPr>
        <p:spPr bwMode="gray">
          <a:xfrm>
            <a:off x="1763757" y="3067447"/>
            <a:ext cx="5759450" cy="26384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0099CC"/>
              </a:gs>
              <a:gs pos="100000">
                <a:srgbClr val="0099CC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2400" spc="-150" dirty="0"/>
          </a:p>
        </p:txBody>
      </p:sp>
      <p:sp>
        <p:nvSpPr>
          <p:cNvPr id="616452" name="AutoShape 4"/>
          <p:cNvSpPr>
            <a:spLocks noChangeArrowheads="1"/>
          </p:cNvSpPr>
          <p:nvPr/>
        </p:nvSpPr>
        <p:spPr bwMode="gray">
          <a:xfrm>
            <a:off x="1676400" y="2276872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ko-KR" altLang="en-US" sz="3600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새로운 중동 천주교</a:t>
            </a:r>
            <a:r>
              <a:rPr lang="ko-KR" altLang="en-US" sz="3600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회</a:t>
            </a:r>
            <a:r>
              <a:rPr lang="ko-KR" altLang="en-US" sz="3600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b="1" spc="-15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881063" y="4853385"/>
            <a:ext cx="1544637" cy="1690687"/>
            <a:chOff x="555" y="2823"/>
            <a:chExt cx="973" cy="1065"/>
          </a:xfrm>
        </p:grpSpPr>
        <p:pic>
          <p:nvPicPr>
            <p:cNvPr id="6173" name="Picture 7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456" name="Oval 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6457" name="Oval 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FF990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6458" name="Oval 1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6177" name="Picture 11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1187624" y="5097016"/>
            <a:ext cx="9893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r>
              <a:rPr lang="ko-KR" altLang="en-US" sz="3200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역사</a:t>
            </a:r>
            <a:endParaRPr lang="en-US" altLang="ko-KR" sz="3200" b="1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b="1" dirty="0" smtClean="0"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</a:rPr>
              <a:t>정리</a:t>
            </a:r>
            <a:endParaRPr lang="en-US" altLang="ko-KR" sz="3200" b="1" dirty="0"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6152" name="Group 13"/>
          <p:cNvGrpSpPr>
            <a:grpSpLocks/>
          </p:cNvGrpSpPr>
          <p:nvPr/>
        </p:nvGrpSpPr>
        <p:grpSpPr bwMode="auto">
          <a:xfrm>
            <a:off x="2819400" y="4853385"/>
            <a:ext cx="1544638" cy="1690687"/>
            <a:chOff x="555" y="2823"/>
            <a:chExt cx="973" cy="1065"/>
          </a:xfrm>
        </p:grpSpPr>
        <p:pic>
          <p:nvPicPr>
            <p:cNvPr id="6168" name="Picture 14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463" name="Oval 15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F0EA0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6464" name="Oval 16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alpha val="85001"/>
                  </a:srgbClr>
                </a:gs>
                <a:gs pos="100000">
                  <a:srgbClr val="F0EA0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6465" name="Oval 17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F0EA0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6172" name="Picture 18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3" name="Text Box 19"/>
          <p:cNvSpPr txBox="1">
            <a:spLocks noChangeArrowheads="1"/>
          </p:cNvSpPr>
          <p:nvPr/>
        </p:nvSpPr>
        <p:spPr bwMode="auto">
          <a:xfrm>
            <a:off x="3078571" y="5097016"/>
            <a:ext cx="9893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r>
              <a:rPr lang="ko-KR" altLang="en-US" sz="3200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기념</a:t>
            </a:r>
            <a:endParaRPr lang="en-US" altLang="ko-KR" sz="3200" b="1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b="1" dirty="0" smtClean="0"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</a:rPr>
              <a:t>운</a:t>
            </a:r>
            <a:r>
              <a:rPr lang="ko-KR" altLang="en-US" sz="3200" b="1" dirty="0"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</a:rPr>
              <a:t>동</a:t>
            </a:r>
            <a:endParaRPr lang="en-US" altLang="ko-KR" sz="3200" b="1" dirty="0"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6154" name="Group 20"/>
          <p:cNvGrpSpPr>
            <a:grpSpLocks/>
          </p:cNvGrpSpPr>
          <p:nvPr/>
        </p:nvGrpSpPr>
        <p:grpSpPr bwMode="auto">
          <a:xfrm>
            <a:off x="4800600" y="4853385"/>
            <a:ext cx="1544638" cy="1690687"/>
            <a:chOff x="555" y="2823"/>
            <a:chExt cx="973" cy="1065"/>
          </a:xfrm>
        </p:grpSpPr>
        <p:pic>
          <p:nvPicPr>
            <p:cNvPr id="6163" name="Picture 21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470" name="Oval 22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30C23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6471" name="Oval 23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30C230">
                    <a:alpha val="85001"/>
                  </a:srgbClr>
                </a:gs>
                <a:gs pos="100000">
                  <a:srgbClr val="30C23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6472" name="Oval 24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30C23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6167" name="Picture 2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5" name="Text Box 26"/>
          <p:cNvSpPr txBox="1">
            <a:spLocks noChangeArrowheads="1"/>
          </p:cNvSpPr>
          <p:nvPr/>
        </p:nvSpPr>
        <p:spPr bwMode="auto">
          <a:xfrm>
            <a:off x="5094795" y="5097016"/>
            <a:ext cx="9893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r>
              <a:rPr lang="ko-KR" altLang="en-US" sz="3200" b="1" dirty="0" smtClean="0"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</a:rPr>
              <a:t>기념</a:t>
            </a:r>
            <a:endParaRPr lang="en-US" altLang="ko-KR" sz="3200" b="1" dirty="0" smtClean="0"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b="1" dirty="0" smtClean="0"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</a:rPr>
              <a:t>사업</a:t>
            </a:r>
            <a:endParaRPr lang="en-US" altLang="ko-KR" sz="3200" b="1" dirty="0"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6156" name="Group 27"/>
          <p:cNvGrpSpPr>
            <a:grpSpLocks/>
          </p:cNvGrpSpPr>
          <p:nvPr/>
        </p:nvGrpSpPr>
        <p:grpSpPr bwMode="auto">
          <a:xfrm>
            <a:off x="6781800" y="4853385"/>
            <a:ext cx="1544638" cy="1690687"/>
            <a:chOff x="555" y="2823"/>
            <a:chExt cx="973" cy="1065"/>
          </a:xfrm>
        </p:grpSpPr>
        <p:pic>
          <p:nvPicPr>
            <p:cNvPr id="6158" name="Picture 28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477" name="Oval 2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AE50E2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6478" name="Oval 30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AE50E2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6479" name="Oval 31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AE50E2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6162" name="Picture 32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7" name="Text Box 33"/>
          <p:cNvSpPr txBox="1">
            <a:spLocks noChangeArrowheads="1"/>
          </p:cNvSpPr>
          <p:nvPr/>
        </p:nvSpPr>
        <p:spPr bwMode="auto">
          <a:xfrm>
            <a:off x="7092280" y="5097016"/>
            <a:ext cx="9893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r>
              <a:rPr lang="ko-KR" altLang="en-US" sz="3200" b="1" dirty="0" smtClean="0"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</a:rPr>
              <a:t>기념</a:t>
            </a:r>
            <a:endParaRPr lang="en-US" altLang="ko-KR" sz="3200" b="1" dirty="0" smtClean="0"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행</a:t>
            </a:r>
            <a:r>
              <a:rPr lang="ko-KR" altLang="en-US" sz="3200" b="1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사</a:t>
            </a:r>
            <a:endParaRPr lang="en-US" altLang="ko-KR" sz="3200" b="1" dirty="0"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3059832" y="3637692"/>
            <a:ext cx="32159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r>
              <a:rPr lang="ko-KR" altLang="en-US" sz="2800" b="1" spc="-150" dirty="0" smtClean="0">
                <a:solidFill>
                  <a:srgbClr val="FFFFCC"/>
                </a:solidFill>
                <a:latin typeface="HY강B" pitchFamily="18" charset="-127"/>
                <a:ea typeface="HY강B" pitchFamily="18" charset="-127"/>
              </a:rPr>
              <a:t>내적 성숙</a:t>
            </a:r>
            <a:r>
              <a:rPr lang="en-US" altLang="ko-KR" sz="2800" b="1" spc="-150" dirty="0" smtClean="0">
                <a:solidFill>
                  <a:srgbClr val="FFFFCC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b="1" spc="-150" dirty="0" smtClean="0">
                <a:solidFill>
                  <a:srgbClr val="FFFFCC"/>
                </a:solidFill>
                <a:latin typeface="HY강B" pitchFamily="18" charset="-127"/>
                <a:ea typeface="HY강B" pitchFamily="18" charset="-127"/>
              </a:rPr>
              <a:t>외적 성장</a:t>
            </a:r>
            <a:endParaRPr lang="en-US" altLang="ko-KR" sz="2800" b="1" spc="-150" dirty="0">
              <a:solidFill>
                <a:srgbClr val="FFFFCC"/>
              </a:solidFill>
              <a:effectLst/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860774" y="1124744"/>
            <a:ext cx="4655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1" lang="ko-KR" altLang="en-US" sz="3600" b="1" dirty="0">
                <a:latin typeface="HY강B" pitchFamily="18" charset="-127"/>
                <a:ea typeface="HY강B" pitchFamily="18" charset="-127"/>
              </a:rPr>
              <a:t>주제 </a:t>
            </a:r>
            <a:r>
              <a:rPr kumimoji="1" lang="en-US" altLang="ko-KR" sz="3600" b="1" dirty="0">
                <a:latin typeface="HY강B" pitchFamily="18" charset="-127"/>
                <a:ea typeface="HY강B" pitchFamily="18" charset="-127"/>
              </a:rPr>
              <a:t>: </a:t>
            </a:r>
            <a:r>
              <a:rPr kumimoji="1" lang="ko-KR" altLang="en-US" sz="3600" b="1" dirty="0">
                <a:latin typeface="HY강B" pitchFamily="18" charset="-127"/>
                <a:ea typeface="HY강B" pitchFamily="18" charset="-127"/>
              </a:rPr>
              <a:t>기억과 </a:t>
            </a:r>
            <a:r>
              <a:rPr kumimoji="1" lang="ko-KR" altLang="en-US" sz="3600" b="1" dirty="0" smtClean="0">
                <a:latin typeface="HY강B" pitchFamily="18" charset="-127"/>
                <a:ea typeface="HY강B" pitchFamily="18" charset="-127"/>
              </a:rPr>
              <a:t>새날</a:t>
            </a:r>
            <a:endParaRPr kumimoji="1" lang="ko-KR" altLang="en-US" sz="3600" b="1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296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6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616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616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6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0" grpId="0"/>
      <p:bldP spid="616451" grpId="0" animBg="1"/>
      <p:bldP spid="616452" grpId="0" animBg="1"/>
      <p:bldP spid="6151" grpId="0"/>
      <p:bldP spid="6153" grpId="0"/>
      <p:bldP spid="6155" grpId="0"/>
      <p:bldP spid="6157" grpId="0"/>
      <p:bldP spid="3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4"/>
          <p:cNvGrpSpPr>
            <a:grpSpLocks/>
          </p:cNvGrpSpPr>
          <p:nvPr/>
        </p:nvGrpSpPr>
        <p:grpSpPr bwMode="auto">
          <a:xfrm>
            <a:off x="1403648" y="1772816"/>
            <a:ext cx="5410200" cy="1077916"/>
            <a:chOff x="1248" y="1162"/>
            <a:chExt cx="3408" cy="679"/>
          </a:xfrm>
        </p:grpSpPr>
        <p:grpSp>
          <p:nvGrpSpPr>
            <p:cNvPr id="3102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340995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340996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340997" name="AutoShape 5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rgbClr val="003299"/>
                  </a:gs>
                </a:gsLst>
                <a:lin ang="2700000" scaled="1"/>
              </a:gradFill>
              <a:ln w="9525">
                <a:solidFill>
                  <a:srgbClr val="FEFEFE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</p:grpSp>
        <p:sp>
          <p:nvSpPr>
            <p:cNvPr id="341002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3104" name="Text Box 11"/>
            <p:cNvSpPr txBox="1">
              <a:spLocks noChangeArrowheads="1"/>
            </p:cNvSpPr>
            <p:nvPr/>
          </p:nvSpPr>
          <p:spPr bwMode="auto">
            <a:xfrm>
              <a:off x="1750" y="1162"/>
              <a:ext cx="158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3200" dirty="0" smtClean="0">
                  <a:solidFill>
                    <a:schemeClr val="tx2"/>
                  </a:solidFill>
                  <a:latin typeface="HY동녘M" pitchFamily="18" charset="-127"/>
                  <a:ea typeface="HY동녘M" pitchFamily="18" charset="-127"/>
                </a:rPr>
                <a:t>구약의 </a:t>
              </a:r>
              <a:r>
                <a:rPr lang="ko-KR" altLang="en-US" sz="3200" dirty="0" err="1">
                  <a:solidFill>
                    <a:schemeClr val="tx2"/>
                  </a:solidFill>
                  <a:latin typeface="HY동녘M" pitchFamily="18" charset="-127"/>
                  <a:ea typeface="HY동녘M" pitchFamily="18" charset="-127"/>
                </a:rPr>
                <a:t>희년</a:t>
              </a:r>
              <a:endParaRPr lang="en-US" altLang="ko-KR" sz="3200" dirty="0">
                <a:solidFill>
                  <a:schemeClr val="tx2"/>
                </a:solidFill>
                <a:latin typeface="HY동녘M" pitchFamily="18" charset="-127"/>
                <a:ea typeface="HY동녘M" pitchFamily="18" charset="-127"/>
              </a:endParaRPr>
            </a:p>
          </p:txBody>
        </p:sp>
        <p:sp>
          <p:nvSpPr>
            <p:cNvPr id="3105" name="Text Box 12"/>
            <p:cNvSpPr txBox="1">
              <a:spLocks noChangeArrowheads="1"/>
            </p:cNvSpPr>
            <p:nvPr/>
          </p:nvSpPr>
          <p:spPr bwMode="gray">
            <a:xfrm>
              <a:off x="1372" y="1406"/>
              <a:ext cx="3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r>
                <a:rPr lang="ko-KR" altLang="en-US" sz="2400" b="1" dirty="0" smtClean="0">
                  <a:solidFill>
                    <a:srgbClr val="FFFFFF"/>
                  </a:solidFill>
                  <a:effectLst/>
                </a:rPr>
                <a:t>가</a:t>
              </a:r>
              <a:endParaRPr lang="en-US" altLang="ko-KR" sz="2400" b="1" dirty="0">
                <a:solidFill>
                  <a:srgbClr val="FFFFFF"/>
                </a:solidFill>
                <a:effectLst/>
              </a:endParaRPr>
            </a:p>
          </p:txBody>
        </p:sp>
      </p:grpSp>
      <p:grpSp>
        <p:nvGrpSpPr>
          <p:cNvPr id="3075" name="Group 35"/>
          <p:cNvGrpSpPr>
            <a:grpSpLocks/>
          </p:cNvGrpSpPr>
          <p:nvPr/>
        </p:nvGrpSpPr>
        <p:grpSpPr bwMode="auto">
          <a:xfrm>
            <a:off x="1403648" y="2811687"/>
            <a:ext cx="5410200" cy="1077914"/>
            <a:chOff x="1248" y="1763"/>
            <a:chExt cx="3408" cy="679"/>
          </a:xfrm>
        </p:grpSpPr>
        <p:grpSp>
          <p:nvGrpSpPr>
            <p:cNvPr id="3095" name="Group 6"/>
            <p:cNvGrpSpPr>
              <a:grpSpLocks/>
            </p:cNvGrpSpPr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340999" name="AutoShape 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341000" name="AutoShape 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341001" name="AutoShape 9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rgbClr val="FEFEFE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dirty="0">
                  <a:ea typeface="굴림" pitchFamily="50" charset="-127"/>
                </a:endParaRPr>
              </a:p>
            </p:txBody>
          </p:sp>
        </p:grpSp>
        <p:sp>
          <p:nvSpPr>
            <p:cNvPr id="341005" name="Line 13"/>
            <p:cNvSpPr>
              <a:spLocks noChangeShapeType="1"/>
            </p:cNvSpPr>
            <p:nvPr/>
          </p:nvSpPr>
          <p:spPr bwMode="auto">
            <a:xfrm>
              <a:off x="1632" y="230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3097" name="Text Box 14"/>
            <p:cNvSpPr txBox="1">
              <a:spLocks noChangeArrowheads="1"/>
            </p:cNvSpPr>
            <p:nvPr/>
          </p:nvSpPr>
          <p:spPr bwMode="auto">
            <a:xfrm>
              <a:off x="1746" y="1763"/>
              <a:ext cx="2676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3200" dirty="0" err="1" smtClean="0">
                  <a:solidFill>
                    <a:schemeClr val="tx2"/>
                  </a:solidFill>
                  <a:latin typeface="HY동녘M" pitchFamily="18" charset="-127"/>
                  <a:ea typeface="HY동녘M" pitchFamily="18" charset="-127"/>
                </a:rPr>
                <a:t>희년의</a:t>
              </a:r>
              <a:r>
                <a:rPr lang="ko-KR" altLang="en-US" sz="3200" dirty="0" smtClean="0">
                  <a:solidFill>
                    <a:schemeClr val="tx2"/>
                  </a:solidFill>
                  <a:latin typeface="HY동녘M" pitchFamily="18" charset="-127"/>
                  <a:ea typeface="HY동녘M" pitchFamily="18" charset="-127"/>
                </a:rPr>
                <a:t> </a:t>
              </a:r>
              <a:r>
                <a:rPr lang="ko-KR" altLang="en-US" sz="3200" dirty="0" err="1">
                  <a:solidFill>
                    <a:schemeClr val="tx2"/>
                  </a:solidFill>
                  <a:latin typeface="HY동녘M" pitchFamily="18" charset="-127"/>
                  <a:ea typeface="HY동녘M" pitchFamily="18" charset="-127"/>
                </a:rPr>
                <a:t>완성자</a:t>
              </a:r>
              <a:r>
                <a:rPr lang="ko-KR" altLang="en-US" sz="3200" dirty="0">
                  <a:solidFill>
                    <a:schemeClr val="tx2"/>
                  </a:solidFill>
                  <a:latin typeface="HY동녘M" pitchFamily="18" charset="-127"/>
                  <a:ea typeface="HY동녘M" pitchFamily="18" charset="-127"/>
                </a:rPr>
                <a:t> 예수님</a:t>
              </a:r>
              <a:endParaRPr lang="en-US" altLang="ko-KR" sz="3200" dirty="0">
                <a:solidFill>
                  <a:schemeClr val="tx2"/>
                </a:solidFill>
                <a:latin typeface="HY동녘M" pitchFamily="18" charset="-127"/>
                <a:ea typeface="HY동녘M" pitchFamily="18" charset="-127"/>
              </a:endParaRPr>
            </a:p>
          </p:txBody>
        </p:sp>
      </p:grpSp>
      <p:sp>
        <p:nvSpPr>
          <p:cNvPr id="341014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506760"/>
            <a:ext cx="9144000" cy="762000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ko-KR" altLang="en-US" dirty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내  용</a:t>
            </a:r>
            <a:endParaRPr lang="en-US" altLang="ko-KR" dirty="0">
              <a:solidFill>
                <a:srgbClr val="FF0000"/>
              </a:solidFill>
              <a:latin typeface="HY동녘M" pitchFamily="18" charset="-127"/>
              <a:ea typeface="HY동녘M" pitchFamily="18" charset="-127"/>
            </a:endParaRPr>
          </a:p>
        </p:txBody>
      </p:sp>
      <p:grpSp>
        <p:nvGrpSpPr>
          <p:cNvPr id="3077" name="Group 36"/>
          <p:cNvGrpSpPr>
            <a:grpSpLocks/>
          </p:cNvGrpSpPr>
          <p:nvPr/>
        </p:nvGrpSpPr>
        <p:grpSpPr bwMode="auto">
          <a:xfrm>
            <a:off x="1438224" y="3970595"/>
            <a:ext cx="6518275" cy="696914"/>
            <a:chOff x="1248" y="2480"/>
            <a:chExt cx="4106" cy="439"/>
          </a:xfrm>
        </p:grpSpPr>
        <p:sp>
          <p:nvSpPr>
            <p:cNvPr id="341008" name="Line 16"/>
            <p:cNvSpPr>
              <a:spLocks noChangeShapeType="1"/>
            </p:cNvSpPr>
            <p:nvPr/>
          </p:nvSpPr>
          <p:spPr bwMode="auto">
            <a:xfrm>
              <a:off x="1632" y="2866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3088" name="Text Box 17"/>
            <p:cNvSpPr txBox="1">
              <a:spLocks noChangeArrowheads="1"/>
            </p:cNvSpPr>
            <p:nvPr/>
          </p:nvSpPr>
          <p:spPr bwMode="auto">
            <a:xfrm>
              <a:off x="1746" y="2551"/>
              <a:ext cx="360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r>
                <a:rPr lang="ko-KR" altLang="en-US" sz="3200" dirty="0" smtClean="0">
                  <a:solidFill>
                    <a:schemeClr val="tx2"/>
                  </a:solidFill>
                  <a:latin typeface="HY동녘M" pitchFamily="18" charset="-127"/>
                  <a:ea typeface="HY동녘M" pitchFamily="18" charset="-127"/>
                </a:rPr>
                <a:t>본당 </a:t>
              </a:r>
              <a:r>
                <a:rPr lang="ko-KR" altLang="en-US" sz="3200" dirty="0" err="1" smtClean="0">
                  <a:solidFill>
                    <a:schemeClr val="tx2"/>
                  </a:solidFill>
                  <a:latin typeface="HY동녘M" pitchFamily="18" charset="-127"/>
                  <a:ea typeface="HY동녘M" pitchFamily="18" charset="-127"/>
                </a:rPr>
                <a:t>희년을</a:t>
              </a:r>
              <a:r>
                <a:rPr lang="ko-KR" altLang="en-US" sz="3200" dirty="0" smtClean="0">
                  <a:solidFill>
                    <a:schemeClr val="tx2"/>
                  </a:solidFill>
                  <a:latin typeface="HY동녘M" pitchFamily="18" charset="-127"/>
                  <a:ea typeface="HY동녘M" pitchFamily="18" charset="-127"/>
                </a:rPr>
                <a:t> 맞은 우리의 생활</a:t>
              </a:r>
              <a:endParaRPr lang="en-US" altLang="ko-KR" sz="3200" dirty="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089" name="Text Box 18"/>
            <p:cNvSpPr txBox="1">
              <a:spLocks noChangeArrowheads="1"/>
            </p:cNvSpPr>
            <p:nvPr/>
          </p:nvSpPr>
          <p:spPr bwMode="gray">
            <a:xfrm>
              <a:off x="1372" y="254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effectLst/>
                </a:rPr>
                <a:t>3</a:t>
              </a:r>
            </a:p>
          </p:txBody>
        </p:sp>
        <p:grpSp>
          <p:nvGrpSpPr>
            <p:cNvPr id="3090" name="Group 24"/>
            <p:cNvGrpSpPr>
              <a:grpSpLocks/>
            </p:cNvGrpSpPr>
            <p:nvPr/>
          </p:nvGrpSpPr>
          <p:grpSpPr bwMode="auto">
            <a:xfrm>
              <a:off x="1248" y="2480"/>
              <a:ext cx="480" cy="419"/>
              <a:chOff x="1110" y="2656"/>
              <a:chExt cx="1549" cy="1351"/>
            </a:xfrm>
          </p:grpSpPr>
          <p:sp>
            <p:nvSpPr>
              <p:cNvPr id="341017" name="AutoShape 2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341018" name="AutoShape 2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341019" name="AutoShape 27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rgbClr val="003299"/>
                  </a:gs>
                </a:gsLst>
                <a:lin ang="2700000" scaled="1"/>
              </a:gradFill>
              <a:ln w="9525">
                <a:solidFill>
                  <a:srgbClr val="FEFEFE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</p:grpSp>
        <p:sp>
          <p:nvSpPr>
            <p:cNvPr id="3091" name="Text Box 28"/>
            <p:cNvSpPr txBox="1">
              <a:spLocks noChangeArrowheads="1"/>
            </p:cNvSpPr>
            <p:nvPr/>
          </p:nvSpPr>
          <p:spPr bwMode="gray">
            <a:xfrm>
              <a:off x="1316" y="2544"/>
              <a:ext cx="3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r>
                <a:rPr lang="ko-KR" altLang="en-US" sz="2400" b="1" dirty="0" smtClean="0">
                  <a:solidFill>
                    <a:srgbClr val="FFFFFF"/>
                  </a:solidFill>
                  <a:effectLst/>
                </a:rPr>
                <a:t>다</a:t>
              </a:r>
              <a:endParaRPr lang="en-US" altLang="ko-KR" sz="2400" b="1" dirty="0">
                <a:solidFill>
                  <a:srgbClr val="FFFFFF"/>
                </a:solidFill>
                <a:effectLst/>
              </a:endParaRPr>
            </a:p>
          </p:txBody>
        </p:sp>
      </p:grpSp>
      <p:grpSp>
        <p:nvGrpSpPr>
          <p:cNvPr id="3078" name="Group 37"/>
          <p:cNvGrpSpPr>
            <a:grpSpLocks/>
          </p:cNvGrpSpPr>
          <p:nvPr/>
        </p:nvGrpSpPr>
        <p:grpSpPr bwMode="auto">
          <a:xfrm>
            <a:off x="1403648" y="4583335"/>
            <a:ext cx="6553201" cy="1077913"/>
            <a:chOff x="1248" y="2879"/>
            <a:chExt cx="4128" cy="679"/>
          </a:xfrm>
        </p:grpSpPr>
        <p:sp>
          <p:nvSpPr>
            <p:cNvPr id="341011" name="Line 19"/>
            <p:cNvSpPr>
              <a:spLocks noChangeShapeType="1"/>
            </p:cNvSpPr>
            <p:nvPr/>
          </p:nvSpPr>
          <p:spPr bwMode="auto">
            <a:xfrm>
              <a:off x="1632" y="344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3080" name="Text Box 20"/>
            <p:cNvSpPr txBox="1">
              <a:spLocks noChangeArrowheads="1"/>
            </p:cNvSpPr>
            <p:nvPr/>
          </p:nvSpPr>
          <p:spPr bwMode="auto">
            <a:xfrm>
              <a:off x="1730" y="2879"/>
              <a:ext cx="3646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3200" smtClean="0">
                  <a:solidFill>
                    <a:schemeClr val="tx2"/>
                  </a:solidFill>
                  <a:latin typeface="HY동녘M" pitchFamily="18" charset="-127"/>
                  <a:ea typeface="HY동녘M" pitchFamily="18" charset="-127"/>
                </a:rPr>
                <a:t>중동본당 </a:t>
              </a:r>
              <a:r>
                <a:rPr lang="en-US" altLang="ko-KR" sz="3200" dirty="0">
                  <a:solidFill>
                    <a:schemeClr val="tx2"/>
                  </a:solidFill>
                  <a:latin typeface="HY동녘M" pitchFamily="18" charset="-127"/>
                  <a:ea typeface="HY동녘M" pitchFamily="18" charset="-127"/>
                </a:rPr>
                <a:t>50</a:t>
              </a:r>
              <a:r>
                <a:rPr lang="ko-KR" altLang="en-US" sz="3200" dirty="0">
                  <a:solidFill>
                    <a:schemeClr val="tx2"/>
                  </a:solidFill>
                  <a:latin typeface="HY동녘M" pitchFamily="18" charset="-127"/>
                  <a:ea typeface="HY동녘M" pitchFamily="18" charset="-127"/>
                </a:rPr>
                <a:t>주년 기념 방향 넷</a:t>
              </a:r>
              <a:endParaRPr lang="en-US" altLang="ko-KR" sz="3200" dirty="0">
                <a:solidFill>
                  <a:schemeClr val="tx2"/>
                </a:solidFill>
                <a:latin typeface="HY동녘M" pitchFamily="18" charset="-127"/>
                <a:ea typeface="HY동녘M" pitchFamily="18" charset="-127"/>
              </a:endParaRPr>
            </a:p>
          </p:txBody>
        </p:sp>
        <p:sp>
          <p:nvSpPr>
            <p:cNvPr id="3081" name="Text Box 21"/>
            <p:cNvSpPr txBox="1">
              <a:spLocks noChangeArrowheads="1"/>
            </p:cNvSpPr>
            <p:nvPr/>
          </p:nvSpPr>
          <p:spPr bwMode="gray">
            <a:xfrm>
              <a:off x="1372" y="312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effectLst/>
                </a:rPr>
                <a:t>4</a:t>
              </a:r>
            </a:p>
          </p:txBody>
        </p:sp>
        <p:grpSp>
          <p:nvGrpSpPr>
            <p:cNvPr id="3082" name="Group 29"/>
            <p:cNvGrpSpPr>
              <a:grpSpLocks/>
            </p:cNvGrpSpPr>
            <p:nvPr/>
          </p:nvGrpSpPr>
          <p:grpSpPr bwMode="auto">
            <a:xfrm>
              <a:off x="1248" y="3056"/>
              <a:ext cx="480" cy="419"/>
              <a:chOff x="3174" y="2656"/>
              <a:chExt cx="1549" cy="1351"/>
            </a:xfrm>
          </p:grpSpPr>
          <p:sp>
            <p:nvSpPr>
              <p:cNvPr id="341022" name="AutoShape 3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341023" name="AutoShape 3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341024" name="AutoShape 32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rgbClr val="FEFEFE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</p:grpSp>
        <p:sp>
          <p:nvSpPr>
            <p:cNvPr id="3083" name="Text Box 33"/>
            <p:cNvSpPr txBox="1">
              <a:spLocks noChangeArrowheads="1"/>
            </p:cNvSpPr>
            <p:nvPr/>
          </p:nvSpPr>
          <p:spPr bwMode="gray">
            <a:xfrm>
              <a:off x="1372" y="3120"/>
              <a:ext cx="3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r>
                <a:rPr lang="ko-KR" altLang="en-US" sz="2400" b="1" dirty="0" smtClean="0">
                  <a:solidFill>
                    <a:srgbClr val="FFFFFF"/>
                  </a:solidFill>
                </a:rPr>
                <a:t>라</a:t>
              </a:r>
              <a:endParaRPr lang="en-US" altLang="ko-KR" sz="2400" b="1" dirty="0">
                <a:solidFill>
                  <a:srgbClr val="FFFFFF"/>
                </a:solidFill>
                <a:effectLst/>
              </a:endParaRPr>
            </a:p>
          </p:txBody>
        </p:sp>
      </p:grpSp>
      <p:sp>
        <p:nvSpPr>
          <p:cNvPr id="37" name="Text Box 28"/>
          <p:cNvSpPr txBox="1">
            <a:spLocks noChangeArrowheads="1"/>
          </p:cNvSpPr>
          <p:nvPr/>
        </p:nvSpPr>
        <p:spPr bwMode="gray">
          <a:xfrm>
            <a:off x="1562049" y="3156862"/>
            <a:ext cx="486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r>
              <a:rPr lang="ko-KR" altLang="en-US" sz="2400" b="1" dirty="0">
                <a:solidFill>
                  <a:srgbClr val="FFFFFF"/>
                </a:solidFill>
              </a:rPr>
              <a:t>나</a:t>
            </a:r>
            <a:endParaRPr lang="en-US" altLang="ko-KR" sz="2400" b="1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40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6"/>
          <p:cNvGrpSpPr>
            <a:grpSpLocks/>
          </p:cNvGrpSpPr>
          <p:nvPr/>
        </p:nvGrpSpPr>
        <p:grpSpPr bwMode="auto">
          <a:xfrm>
            <a:off x="881063" y="548680"/>
            <a:ext cx="1544637" cy="1690687"/>
            <a:chOff x="555" y="2823"/>
            <a:chExt cx="973" cy="1065"/>
          </a:xfrm>
        </p:grpSpPr>
        <p:pic>
          <p:nvPicPr>
            <p:cNvPr id="95" name="Picture 7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Oval 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7" name="Oval 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FF990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8" name="Oval 1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99" name="Picture 11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" name="Text Box 12"/>
          <p:cNvSpPr txBox="1">
            <a:spLocks noChangeArrowheads="1"/>
          </p:cNvSpPr>
          <p:nvPr/>
        </p:nvSpPr>
        <p:spPr bwMode="auto">
          <a:xfrm>
            <a:off x="1187624" y="792311"/>
            <a:ext cx="9893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r>
              <a:rPr lang="ko-KR" altLang="en-US" sz="3200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역사</a:t>
            </a:r>
            <a:endParaRPr lang="en-US" altLang="ko-KR" sz="3200" b="1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b="1" dirty="0" smtClean="0"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</a:rPr>
              <a:t>정리</a:t>
            </a:r>
            <a:endParaRPr lang="en-US" altLang="ko-KR" sz="3200" b="1" dirty="0"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101" name="Group 13"/>
          <p:cNvGrpSpPr>
            <a:grpSpLocks/>
          </p:cNvGrpSpPr>
          <p:nvPr/>
        </p:nvGrpSpPr>
        <p:grpSpPr bwMode="auto">
          <a:xfrm>
            <a:off x="2819400" y="548680"/>
            <a:ext cx="1544638" cy="1690687"/>
            <a:chOff x="555" y="2823"/>
            <a:chExt cx="973" cy="1065"/>
          </a:xfrm>
        </p:grpSpPr>
        <p:pic>
          <p:nvPicPr>
            <p:cNvPr id="102" name="Picture 14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Oval 15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F0EA0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4" name="Oval 16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alpha val="85001"/>
                  </a:srgbClr>
                </a:gs>
                <a:gs pos="100000">
                  <a:srgbClr val="F0EA0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5" name="Oval 17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F0EA0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106" name="Picture 18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7" name="Text Box 19"/>
          <p:cNvSpPr txBox="1">
            <a:spLocks noChangeArrowheads="1"/>
          </p:cNvSpPr>
          <p:nvPr/>
        </p:nvSpPr>
        <p:spPr bwMode="auto">
          <a:xfrm>
            <a:off x="3078571" y="792311"/>
            <a:ext cx="9893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r>
              <a:rPr lang="ko-KR" altLang="en-US" sz="3200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기념</a:t>
            </a:r>
            <a:endParaRPr lang="en-US" altLang="ko-KR" sz="3200" b="1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b="1" dirty="0" smtClean="0"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</a:rPr>
              <a:t>운</a:t>
            </a:r>
            <a:r>
              <a:rPr lang="ko-KR" altLang="en-US" sz="3200" b="1" dirty="0"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</a:rPr>
              <a:t>동</a:t>
            </a:r>
            <a:endParaRPr lang="en-US" altLang="ko-KR" sz="3200" b="1" dirty="0"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108" name="Group 20"/>
          <p:cNvGrpSpPr>
            <a:grpSpLocks/>
          </p:cNvGrpSpPr>
          <p:nvPr/>
        </p:nvGrpSpPr>
        <p:grpSpPr bwMode="auto">
          <a:xfrm>
            <a:off x="4800600" y="548680"/>
            <a:ext cx="1544638" cy="1690687"/>
            <a:chOff x="555" y="2823"/>
            <a:chExt cx="973" cy="1065"/>
          </a:xfrm>
        </p:grpSpPr>
        <p:pic>
          <p:nvPicPr>
            <p:cNvPr id="109" name="Picture 21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Oval 22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30C230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1" name="Oval 23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30C230">
                    <a:alpha val="85001"/>
                  </a:srgbClr>
                </a:gs>
                <a:gs pos="100000">
                  <a:srgbClr val="30C230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2" name="Oval 24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30C23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113" name="Picture 2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4" name="Text Box 26"/>
          <p:cNvSpPr txBox="1">
            <a:spLocks noChangeArrowheads="1"/>
          </p:cNvSpPr>
          <p:nvPr/>
        </p:nvSpPr>
        <p:spPr bwMode="auto">
          <a:xfrm>
            <a:off x="5094795" y="792311"/>
            <a:ext cx="9893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r>
              <a:rPr lang="ko-KR" altLang="en-US" sz="3200" b="1" dirty="0" smtClean="0"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</a:rPr>
              <a:t>기념</a:t>
            </a:r>
            <a:endParaRPr lang="en-US" altLang="ko-KR" sz="3200" b="1" dirty="0" smtClean="0"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b="1" dirty="0" smtClean="0"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</a:rPr>
              <a:t>사업</a:t>
            </a:r>
            <a:endParaRPr lang="en-US" altLang="ko-KR" sz="3200" b="1" dirty="0"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115" name="Group 27"/>
          <p:cNvGrpSpPr>
            <a:grpSpLocks/>
          </p:cNvGrpSpPr>
          <p:nvPr/>
        </p:nvGrpSpPr>
        <p:grpSpPr bwMode="auto">
          <a:xfrm>
            <a:off x="6781800" y="548680"/>
            <a:ext cx="1544638" cy="1690687"/>
            <a:chOff x="555" y="2823"/>
            <a:chExt cx="973" cy="1065"/>
          </a:xfrm>
        </p:grpSpPr>
        <p:pic>
          <p:nvPicPr>
            <p:cNvPr id="116" name="Picture 28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Oval 2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AE50E2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8" name="Oval 30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AE50E2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9" name="Oval 31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AE50E2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120" name="Picture 32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1" name="Text Box 33"/>
          <p:cNvSpPr txBox="1">
            <a:spLocks noChangeArrowheads="1"/>
          </p:cNvSpPr>
          <p:nvPr/>
        </p:nvSpPr>
        <p:spPr bwMode="auto">
          <a:xfrm>
            <a:off x="7092280" y="792311"/>
            <a:ext cx="9893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r>
              <a:rPr lang="ko-KR" altLang="en-US" sz="3200" b="1" dirty="0" smtClean="0"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</a:rPr>
              <a:t>기념</a:t>
            </a:r>
            <a:endParaRPr lang="en-US" altLang="ko-KR" sz="3200" b="1" dirty="0" smtClean="0"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b="1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행</a:t>
            </a:r>
            <a:r>
              <a:rPr lang="ko-KR" altLang="en-US" sz="3200" b="1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사</a:t>
            </a:r>
            <a:endParaRPr lang="en-US" altLang="ko-KR" sz="3200" b="1" dirty="0"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122" name="Group 3"/>
          <p:cNvGrpSpPr>
            <a:grpSpLocks/>
          </p:cNvGrpSpPr>
          <p:nvPr/>
        </p:nvGrpSpPr>
        <p:grpSpPr bwMode="auto">
          <a:xfrm>
            <a:off x="385663" y="2132856"/>
            <a:ext cx="2163763" cy="4392488"/>
            <a:chOff x="720" y="1490"/>
            <a:chExt cx="1363" cy="1800"/>
          </a:xfrm>
        </p:grpSpPr>
        <p:sp>
          <p:nvSpPr>
            <p:cNvPr id="123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24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25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26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27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l"/>
              <a:endParaRPr lang="en-US" altLang="ko-KR" sz="1400" dirty="0"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28" name="Group 18"/>
          <p:cNvGrpSpPr>
            <a:grpSpLocks/>
          </p:cNvGrpSpPr>
          <p:nvPr/>
        </p:nvGrpSpPr>
        <p:grpSpPr bwMode="auto">
          <a:xfrm>
            <a:off x="2411760" y="2122636"/>
            <a:ext cx="2163763" cy="4375522"/>
            <a:chOff x="2208" y="1490"/>
            <a:chExt cx="1363" cy="1800"/>
          </a:xfrm>
        </p:grpSpPr>
        <p:sp>
          <p:nvSpPr>
            <p:cNvPr id="129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30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31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32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33" name="Text Box 29"/>
            <p:cNvSpPr txBox="1">
              <a:spLocks noChangeArrowheads="1"/>
            </p:cNvSpPr>
            <p:nvPr/>
          </p:nvSpPr>
          <p:spPr bwMode="gray">
            <a:xfrm>
              <a:off x="2256" y="1550"/>
              <a:ext cx="1296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r>
                <a:rPr lang="ko-KR" altLang="en-US" sz="2800" spc="-150" dirty="0" smtClean="0">
                  <a:latin typeface="HY강B" pitchFamily="18" charset="-127"/>
                  <a:ea typeface="HY강B" pitchFamily="18" charset="-127"/>
                </a:rPr>
                <a:t>기도</a:t>
              </a:r>
              <a:r>
                <a:rPr lang="en-US" altLang="ko-KR" sz="2800" spc="-150" dirty="0" smtClean="0">
                  <a:latin typeface="HY강B" pitchFamily="18" charset="-127"/>
                  <a:ea typeface="HY강B" pitchFamily="18" charset="-127"/>
                </a:rPr>
                <a:t>,</a:t>
              </a:r>
              <a:r>
                <a:rPr lang="ko-KR" altLang="en-US" sz="2800" spc="-150" dirty="0" smtClean="0">
                  <a:latin typeface="HY강B" pitchFamily="18" charset="-127"/>
                  <a:ea typeface="HY강B" pitchFamily="18" charset="-127"/>
                </a:rPr>
                <a:t> 영성</a:t>
              </a:r>
              <a:r>
                <a:rPr lang="en-US" altLang="ko-KR" sz="2800" spc="-150" dirty="0" smtClean="0">
                  <a:latin typeface="HY강B" pitchFamily="18" charset="-127"/>
                  <a:ea typeface="HY강B" pitchFamily="18" charset="-127"/>
                </a:rPr>
                <a:t>,</a:t>
              </a:r>
              <a:r>
                <a:rPr lang="ko-KR" altLang="en-US" sz="2800" spc="-150" dirty="0" smtClean="0"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2800" spc="-150" dirty="0">
                  <a:latin typeface="HY강B" pitchFamily="18" charset="-127"/>
                  <a:ea typeface="HY강B" pitchFamily="18" charset="-127"/>
                </a:rPr>
                <a:t>생활 </a:t>
              </a:r>
              <a:r>
                <a:rPr lang="ko-KR" altLang="en-US" sz="2800" spc="-150" dirty="0" smtClean="0">
                  <a:latin typeface="HY강B" pitchFamily="18" charset="-127"/>
                  <a:ea typeface="HY강B" pitchFamily="18" charset="-127"/>
                </a:rPr>
                <a:t>운동</a:t>
              </a:r>
              <a:endParaRPr lang="en-US" altLang="ko-KR" sz="2800" spc="-150" dirty="0" smtClean="0">
                <a:latin typeface="HY강B" pitchFamily="18" charset="-127"/>
                <a:ea typeface="HY강B" pitchFamily="18" charset="-127"/>
              </a:endParaRPr>
            </a:p>
            <a:p>
              <a:r>
                <a:rPr lang="ko-KR" altLang="en-US" sz="2800" spc="-150" dirty="0" smtClean="0">
                  <a:latin typeface="HY강B" pitchFamily="18" charset="-127"/>
                  <a:ea typeface="HY강B" pitchFamily="18" charset="-127"/>
                </a:rPr>
                <a:t>예</a:t>
              </a:r>
              <a:r>
                <a:rPr lang="en-US" altLang="ko-KR" sz="2800" spc="-150" dirty="0">
                  <a:latin typeface="HY강B" pitchFamily="18" charset="-127"/>
                  <a:ea typeface="HY강B" pitchFamily="18" charset="-127"/>
                </a:rPr>
                <a:t>) </a:t>
              </a:r>
              <a:r>
                <a:rPr lang="ko-KR" altLang="en-US" sz="2800" spc="-150" dirty="0">
                  <a:latin typeface="HY강B" pitchFamily="18" charset="-127"/>
                  <a:ea typeface="HY강B" pitchFamily="18" charset="-127"/>
                </a:rPr>
                <a:t>선물과 감사기도 쓰기</a:t>
              </a:r>
              <a:r>
                <a:rPr lang="en-US" altLang="ko-KR" sz="2800" spc="-150" dirty="0">
                  <a:latin typeface="HY강B" pitchFamily="18" charset="-127"/>
                  <a:ea typeface="HY강B" pitchFamily="18" charset="-127"/>
                </a:rPr>
                <a:t>, </a:t>
              </a:r>
              <a:r>
                <a:rPr lang="ko-KR" altLang="en-US" sz="2800" spc="-150" dirty="0">
                  <a:latin typeface="HY강B" pitchFamily="18" charset="-127"/>
                  <a:ea typeface="HY강B" pitchFamily="18" charset="-127"/>
                </a:rPr>
                <a:t>성경운동</a:t>
              </a:r>
              <a:r>
                <a:rPr lang="en-US" altLang="ko-KR" sz="2800" spc="-150" dirty="0">
                  <a:latin typeface="HY강B" pitchFamily="18" charset="-127"/>
                  <a:ea typeface="HY강B" pitchFamily="18" charset="-127"/>
                </a:rPr>
                <a:t>, </a:t>
              </a:r>
              <a:r>
                <a:rPr lang="ko-KR" altLang="en-US" sz="2800" spc="-150" dirty="0" smtClean="0">
                  <a:latin typeface="HY강B" pitchFamily="18" charset="-127"/>
                  <a:ea typeface="HY강B" pitchFamily="18" charset="-127"/>
                </a:rPr>
                <a:t>묵주기도</a:t>
              </a:r>
              <a:r>
                <a:rPr lang="en-US" altLang="ko-KR" sz="2800" spc="-150" dirty="0" smtClean="0">
                  <a:latin typeface="HY강B" pitchFamily="18" charset="-127"/>
                  <a:ea typeface="HY강B" pitchFamily="18" charset="-127"/>
                </a:rPr>
                <a:t>, </a:t>
              </a:r>
              <a:r>
                <a:rPr lang="ko-KR" altLang="en-US" sz="2800" spc="-150" dirty="0" err="1" smtClean="0">
                  <a:latin typeface="HY강B" pitchFamily="18" charset="-127"/>
                  <a:ea typeface="HY강B" pitchFamily="18" charset="-127"/>
                </a:rPr>
                <a:t>속량자</a:t>
              </a:r>
              <a:r>
                <a:rPr lang="ko-KR" altLang="en-US" sz="2800" spc="-150" dirty="0" smtClean="0">
                  <a:latin typeface="HY강B" pitchFamily="18" charset="-127"/>
                  <a:ea typeface="HY강B" pitchFamily="18" charset="-127"/>
                </a:rPr>
                <a:t> 운동</a:t>
              </a:r>
              <a:r>
                <a:rPr lang="en-US" altLang="ko-KR" sz="2800" spc="-150" dirty="0" smtClean="0">
                  <a:latin typeface="HY강B" pitchFamily="18" charset="-127"/>
                  <a:ea typeface="HY강B" pitchFamily="18" charset="-127"/>
                </a:rPr>
                <a:t>, </a:t>
              </a:r>
              <a:r>
                <a:rPr lang="ko-KR" altLang="en-US" sz="2800" spc="-150" dirty="0" smtClean="0">
                  <a:latin typeface="HY강B" pitchFamily="18" charset="-127"/>
                  <a:ea typeface="HY강B" pitchFamily="18" charset="-127"/>
                </a:rPr>
                <a:t>새날 </a:t>
              </a:r>
              <a:r>
                <a:rPr lang="ko-KR" altLang="en-US" sz="2800" spc="-150" dirty="0" err="1">
                  <a:latin typeface="HY강B" pitchFamily="18" charset="-127"/>
                  <a:ea typeface="HY강B" pitchFamily="18" charset="-127"/>
                </a:rPr>
                <a:t>새삶</a:t>
              </a:r>
              <a:r>
                <a:rPr lang="ko-KR" altLang="en-US" sz="2800" spc="-150" dirty="0">
                  <a:latin typeface="HY강B" pitchFamily="18" charset="-127"/>
                  <a:ea typeface="HY강B" pitchFamily="18" charset="-127"/>
                </a:rPr>
                <a:t> 운동 </a:t>
              </a:r>
              <a:endParaRPr lang="en-US" altLang="ko-KR" sz="2800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34" name="Group 32"/>
          <p:cNvGrpSpPr>
            <a:grpSpLocks/>
          </p:cNvGrpSpPr>
          <p:nvPr/>
        </p:nvGrpSpPr>
        <p:grpSpPr bwMode="auto">
          <a:xfrm>
            <a:off x="4506342" y="2132856"/>
            <a:ext cx="2163763" cy="4375522"/>
            <a:chOff x="3696" y="1490"/>
            <a:chExt cx="1363" cy="1800"/>
          </a:xfrm>
        </p:grpSpPr>
        <p:sp>
          <p:nvSpPr>
            <p:cNvPr id="135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36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37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38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39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l"/>
              <a:endParaRPr lang="en-US" altLang="ko-KR" sz="1400" dirty="0">
                <a:solidFill>
                  <a:srgbClr val="000000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40" name="AutoShape 20"/>
          <p:cNvSpPr>
            <a:spLocks noChangeArrowheads="1"/>
          </p:cNvSpPr>
          <p:nvPr/>
        </p:nvSpPr>
        <p:spPr bwMode="gray">
          <a:xfrm>
            <a:off x="6621561" y="2145010"/>
            <a:ext cx="2098675" cy="436336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CC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ko-KR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1" name="직사각형 140"/>
          <p:cNvSpPr/>
          <p:nvPr/>
        </p:nvSpPr>
        <p:spPr>
          <a:xfrm>
            <a:off x="412030" y="2276872"/>
            <a:ext cx="19997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ko-KR" altLang="en-US" sz="2800" spc="-150" dirty="0" smtClean="0">
                <a:latin typeface="HY강B" pitchFamily="18" charset="-127"/>
                <a:ea typeface="HY강B" pitchFamily="18" charset="-127"/>
              </a:rPr>
              <a:t>본당 </a:t>
            </a:r>
            <a:r>
              <a:rPr lang="en-US" altLang="ko-KR" sz="2800" spc="-150" dirty="0" smtClean="0">
                <a:latin typeface="HY강B" pitchFamily="18" charset="-127"/>
                <a:ea typeface="HY강B" pitchFamily="18" charset="-127"/>
              </a:rPr>
              <a:t>50</a:t>
            </a:r>
            <a:r>
              <a:rPr lang="ko-KR" altLang="en-US" sz="2800" spc="-150" dirty="0" err="1" smtClean="0">
                <a:latin typeface="HY강B" pitchFamily="18" charset="-127"/>
                <a:ea typeface="HY강B" pitchFamily="18" charset="-127"/>
              </a:rPr>
              <a:t>사편찬</a:t>
            </a:r>
            <a:r>
              <a:rPr lang="ko-KR" altLang="en-US" sz="2800" spc="-15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800" spc="-15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spc="-150" dirty="0" smtClean="0">
                <a:latin typeface="HY강B" pitchFamily="18" charset="-127"/>
                <a:ea typeface="HY강B" pitchFamily="18" charset="-127"/>
              </a:rPr>
              <a:t>(35</a:t>
            </a:r>
            <a:r>
              <a:rPr lang="ko-KR" altLang="en-US" sz="2800" spc="-150" dirty="0">
                <a:latin typeface="HY강B" pitchFamily="18" charset="-127"/>
                <a:ea typeface="HY강B" pitchFamily="18" charset="-127"/>
              </a:rPr>
              <a:t>년사 책자 발간 </a:t>
            </a:r>
            <a:r>
              <a:rPr lang="ko-KR" altLang="en-US" sz="2800" spc="-150" dirty="0" smtClean="0">
                <a:latin typeface="HY강B" pitchFamily="18" charset="-127"/>
                <a:ea typeface="HY강B" pitchFamily="18" charset="-127"/>
              </a:rPr>
              <a:t>이후 </a:t>
            </a:r>
            <a:r>
              <a:rPr lang="en-US" altLang="ko-KR" sz="2800" spc="-150" dirty="0">
                <a:latin typeface="HY강B" pitchFamily="18" charset="-127"/>
                <a:ea typeface="HY강B" pitchFamily="18" charset="-127"/>
              </a:rPr>
              <a:t>15</a:t>
            </a:r>
            <a:r>
              <a:rPr lang="ko-KR" altLang="en-US" sz="2800" spc="-150" dirty="0">
                <a:latin typeface="HY강B" pitchFamily="18" charset="-127"/>
                <a:ea typeface="HY강B" pitchFamily="18" charset="-127"/>
              </a:rPr>
              <a:t>년 동안의 </a:t>
            </a:r>
            <a:endParaRPr lang="en-US" altLang="ko-KR" sz="2800" spc="-15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800" spc="-150" dirty="0" smtClean="0">
                <a:latin typeface="HY강B" pitchFamily="18" charset="-127"/>
                <a:ea typeface="HY강B" pitchFamily="18" charset="-127"/>
              </a:rPr>
              <a:t>본당 생활</a:t>
            </a:r>
            <a:r>
              <a:rPr lang="en-US" altLang="ko-KR" sz="2800" spc="-150" dirty="0" smtClean="0">
                <a:latin typeface="HY강B" pitchFamily="18" charset="-127"/>
                <a:ea typeface="HY강B" pitchFamily="18" charset="-127"/>
              </a:rPr>
              <a:t>)</a:t>
            </a:r>
            <a:endParaRPr lang="en-US" altLang="ko-KR" sz="2800" spc="-15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42" name="직사각형 141"/>
          <p:cNvSpPr/>
          <p:nvPr/>
        </p:nvSpPr>
        <p:spPr>
          <a:xfrm>
            <a:off x="4582541" y="2276872"/>
            <a:ext cx="20760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spc="-150" dirty="0" smtClean="0">
                <a:latin typeface="HY강B" pitchFamily="18" charset="-127"/>
                <a:ea typeface="HY강B" pitchFamily="18" charset="-127"/>
              </a:rPr>
              <a:t>복음 </a:t>
            </a:r>
            <a:r>
              <a:rPr lang="ko-KR" altLang="en-US" sz="2800" spc="-150" dirty="0">
                <a:latin typeface="HY강B" pitchFamily="18" charset="-127"/>
                <a:ea typeface="HY강B" pitchFamily="18" charset="-127"/>
              </a:rPr>
              <a:t>정신을 실현하는 특별 사업</a:t>
            </a:r>
            <a:r>
              <a:rPr lang="en-US" altLang="ko-KR" sz="2800" spc="-150" dirty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2800" spc="-150" dirty="0">
                <a:latin typeface="HY강B" pitchFamily="18" charset="-127"/>
                <a:ea typeface="HY강B" pitchFamily="18" charset="-127"/>
              </a:rPr>
              <a:t> 본당에 절실한 </a:t>
            </a:r>
            <a:r>
              <a:rPr lang="ko-KR" altLang="en-US" sz="2800" spc="-150" dirty="0" smtClean="0">
                <a:latin typeface="HY강B" pitchFamily="18" charset="-127"/>
                <a:ea typeface="HY강B" pitchFamily="18" charset="-127"/>
              </a:rPr>
              <a:t>시설</a:t>
            </a:r>
            <a:r>
              <a:rPr lang="en-US" altLang="ko-KR" sz="2800" spc="-15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spc="-150" dirty="0">
                <a:latin typeface="HY강B" pitchFamily="18" charset="-127"/>
                <a:ea typeface="HY강B" pitchFamily="18" charset="-127"/>
              </a:rPr>
              <a:t>비품 </a:t>
            </a:r>
            <a:r>
              <a:rPr lang="ko-KR" altLang="en-US" sz="2800" spc="-150" dirty="0" smtClean="0">
                <a:latin typeface="HY강B" pitchFamily="18" charset="-127"/>
                <a:ea typeface="HY강B" pitchFamily="18" charset="-127"/>
              </a:rPr>
              <a:t>마련</a:t>
            </a:r>
            <a:r>
              <a:rPr lang="en-US" altLang="ko-KR" sz="2800" spc="-150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2800" spc="-15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spc="-150" dirty="0">
                <a:latin typeface="HY강B" pitchFamily="18" charset="-127"/>
                <a:ea typeface="HY강B" pitchFamily="18" charset="-127"/>
              </a:rPr>
              <a:t>설치</a:t>
            </a:r>
            <a:r>
              <a:rPr lang="en-US" altLang="ko-KR" sz="2800" spc="-150" dirty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spc="-150" dirty="0">
                <a:latin typeface="HY강B" pitchFamily="18" charset="-127"/>
                <a:ea typeface="HY강B" pitchFamily="18" charset="-127"/>
              </a:rPr>
              <a:t>자선사업 등</a:t>
            </a:r>
            <a:r>
              <a:rPr lang="en-US" altLang="ko-KR" sz="2800" spc="-150" dirty="0">
                <a:latin typeface="HY강B" pitchFamily="18" charset="-127"/>
                <a:ea typeface="HY강B" pitchFamily="18" charset="-127"/>
              </a:rPr>
              <a:t>. </a:t>
            </a:r>
            <a:endParaRPr lang="en-US" altLang="ko-KR" sz="2800" b="1" spc="-15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660233" y="2276872"/>
            <a:ext cx="1967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>
                <a:latin typeface="HY강B" pitchFamily="18" charset="-127"/>
                <a:ea typeface="HY강B" pitchFamily="18" charset="-127"/>
              </a:rPr>
              <a:t>2021</a:t>
            </a:r>
            <a:r>
              <a:rPr lang="ko-KR" altLang="en-US" sz="2800" spc="-150" dirty="0"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2800" spc="-150" dirty="0">
                <a:latin typeface="HY강B" pitchFamily="18" charset="-127"/>
                <a:ea typeface="HY강B" pitchFamily="18" charset="-127"/>
              </a:rPr>
              <a:t>11</a:t>
            </a:r>
            <a:r>
              <a:rPr lang="ko-KR" altLang="en-US" sz="2800" spc="-150" dirty="0">
                <a:latin typeface="HY강B" pitchFamily="18" charset="-127"/>
                <a:ea typeface="HY강B" pitchFamily="18" charset="-127"/>
              </a:rPr>
              <a:t>월경에 하게 될 기념미사로 절정</a:t>
            </a:r>
            <a:endParaRPr lang="en-US" altLang="ko-KR" sz="28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7" grpId="0"/>
      <p:bldP spid="114" grpId="0"/>
      <p:bldP spid="121" grpId="0"/>
      <p:bldP spid="140" grpId="0" animBg="1"/>
      <p:bldP spid="141" grpId="0"/>
      <p:bldP spid="142" grpId="0"/>
      <p:bldP spid="1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49"/>
            <a:ext cx="9144000" cy="685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35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-99392"/>
            <a:ext cx="9144000" cy="6957392"/>
          </a:xfrm>
          <a:solidFill>
            <a:srgbClr val="0099CC"/>
          </a:solidFill>
        </p:spPr>
        <p:txBody>
          <a:bodyPr/>
          <a:lstStyle/>
          <a:p>
            <a:pPr marL="0" indent="0">
              <a:buNone/>
            </a:pPr>
            <a:endParaRPr lang="en-US" altLang="ko-KR" sz="1400" spc="-15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b="1" spc="-15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 본당 신부의 희망과 제</a:t>
            </a:r>
            <a:r>
              <a:rPr lang="ko-KR" altLang="en-US" b="1" spc="-150" dirty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언</a:t>
            </a:r>
            <a:endParaRPr lang="en-US" altLang="ko-KR" b="1" spc="-150" dirty="0" smtClean="0">
              <a:solidFill>
                <a:srgbClr val="FFFF00"/>
              </a:solidFill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endParaRPr lang="en-US" altLang="ko-KR" sz="1000" b="1" spc="-150" dirty="0" smtClean="0">
              <a:solidFill>
                <a:srgbClr val="FFFF00"/>
              </a:solidFill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본당 </a:t>
            </a:r>
            <a:r>
              <a:rPr lang="en-US" altLang="ko-KR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50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주년을 </a:t>
            </a:r>
            <a:r>
              <a:rPr lang="ko-KR" altLang="en-US" spc="-150" dirty="0" err="1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희년으로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삼아 </a:t>
            </a: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신자 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개개인과 본당 공동체가 </a:t>
            </a: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내적 성숙과 외적 성장을 이루어 영의 생명력 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넘치는 </a:t>
            </a: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존귀한 모습을 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이루면 </a:t>
            </a: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좋겠다</a:t>
            </a:r>
            <a:r>
              <a:rPr lang="en-US" altLang="ko-KR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 </a:t>
            </a:r>
            <a:endParaRPr lang="en-US" altLang="ko-KR" spc="-15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ko-KR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년 동안 우리 본당은 세 가지 사목 </a:t>
            </a: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지표</a:t>
            </a:r>
            <a:r>
              <a:rPr lang="en-US" altLang="ko-KR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성경운동과 말씀의 생활화</a:t>
            </a:r>
            <a:r>
              <a:rPr lang="en-US" altLang="ko-KR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복음화와 친교 봉사 증거의 터 소공동체 활성</a:t>
            </a:r>
            <a:r>
              <a:rPr lang="en-US" altLang="ko-KR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그리스도와 새로운 만남인 </a:t>
            </a:r>
            <a:r>
              <a:rPr lang="ko-KR" altLang="en-US" spc="-15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재복음화</a:t>
            </a:r>
            <a:r>
              <a:rPr lang="en-US" altLang="ko-KR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를 실현하고자 </a:t>
            </a: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했다</a:t>
            </a:r>
            <a:r>
              <a:rPr lang="en-US" altLang="ko-KR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 </a:t>
            </a:r>
            <a:endParaRPr lang="en-US" altLang="ko-KR" spc="-15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본당 </a:t>
            </a:r>
            <a:r>
              <a:rPr lang="ko-KR" altLang="en-US" spc="-150" dirty="0" err="1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희년을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맞이하며 이에 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더하여 영성 운동으로 </a:t>
            </a:r>
            <a:r>
              <a:rPr lang="en-US" altLang="ko-KR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2000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ko-KR" altLang="en-US" spc="-150" dirty="0" err="1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대희년을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맞이할 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때 </a:t>
            </a: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한국천주교회가 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벌렸던 “새날 </a:t>
            </a:r>
            <a:r>
              <a:rPr lang="ko-KR" altLang="en-US" spc="-150" dirty="0" err="1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새삶</a:t>
            </a:r>
            <a:r>
              <a:rPr lang="ko-KR" altLang="en-US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” 운동을 본당 </a:t>
            </a:r>
            <a:r>
              <a:rPr lang="ko-KR" altLang="en-US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차원에서 전개하기를 제안한다</a:t>
            </a:r>
            <a:r>
              <a:rPr lang="en-US" altLang="ko-KR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 </a:t>
            </a:r>
            <a:endParaRPr lang="en-US" altLang="ko-KR" spc="-15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882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056" y="578768"/>
            <a:ext cx="7452320" cy="762000"/>
          </a:xfrm>
        </p:spPr>
        <p:txBody>
          <a:bodyPr/>
          <a:lstStyle/>
          <a:p>
            <a:pPr lvl="0"/>
            <a:r>
              <a:rPr lang="en-US" altLang="ko-KR" sz="4000" b="1" spc="-30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‘</a:t>
            </a:r>
            <a:r>
              <a:rPr lang="ko-KR" altLang="en-US" sz="4000" b="1" spc="-30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새날 </a:t>
            </a:r>
            <a:r>
              <a:rPr lang="ko-KR" altLang="en-US" sz="4000" b="1" spc="-300" dirty="0" err="1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새삶</a:t>
            </a:r>
            <a:r>
              <a:rPr lang="ko-KR" altLang="en-US" sz="4000" b="1" spc="-30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’운동 </a:t>
            </a:r>
            <a:r>
              <a:rPr lang="en-US" altLang="ko-KR" sz="4000" b="1" spc="-30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4</a:t>
            </a:r>
            <a:r>
              <a:rPr lang="ko-KR" altLang="en-US" sz="4000" b="1" spc="-30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가지 </a:t>
            </a:r>
            <a:r>
              <a:rPr lang="ko-KR" altLang="en-US" sz="4000" b="1" spc="-3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실천 표어</a:t>
            </a:r>
            <a:endParaRPr lang="en-US" altLang="ko-KR" sz="4000" b="1" spc="-30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83568" y="2007840"/>
            <a:ext cx="7560840" cy="750790"/>
            <a:chOff x="683568" y="2007840"/>
            <a:chExt cx="7560840" cy="750790"/>
          </a:xfrm>
        </p:grpSpPr>
        <p:sp>
          <p:nvSpPr>
            <p:cNvPr id="81" name="AutoShape 44"/>
            <p:cNvSpPr>
              <a:spLocks noChangeArrowheads="1"/>
            </p:cNvSpPr>
            <p:nvPr/>
          </p:nvSpPr>
          <p:spPr bwMode="gray">
            <a:xfrm>
              <a:off x="724125" y="2077690"/>
              <a:ext cx="7443627" cy="619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320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82" name="Text Box 45"/>
            <p:cNvSpPr txBox="1">
              <a:spLocks noChangeArrowheads="1"/>
            </p:cNvSpPr>
            <p:nvPr/>
          </p:nvSpPr>
          <p:spPr bwMode="gray">
            <a:xfrm>
              <a:off x="1489667" y="2173855"/>
              <a:ext cx="655271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2F4D71">
                  <a:alpha val="50000"/>
                </a:srgbClr>
              </a:prst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3200" b="1" dirty="0" smtClean="0">
                  <a:latin typeface="HY강B" pitchFamily="18" charset="-127"/>
                  <a:ea typeface="HY강B" pitchFamily="18" charset="-127"/>
                  <a:cs typeface="Arial" charset="0"/>
                </a:rPr>
                <a:t>개인적 차원 </a:t>
              </a:r>
              <a:r>
                <a:rPr lang="en-US" altLang="ko-KR" sz="3200" b="1" dirty="0" smtClean="0">
                  <a:latin typeface="HY강B" pitchFamily="18" charset="-127"/>
                  <a:ea typeface="HY강B" pitchFamily="18" charset="-127"/>
                  <a:cs typeface="Arial" charset="0"/>
                </a:rPr>
                <a:t>: “</a:t>
              </a:r>
              <a:r>
                <a:rPr lang="ko-KR" altLang="en-US" sz="3200" b="1" dirty="0" smtClean="0">
                  <a:latin typeface="HY강B" pitchFamily="18" charset="-127"/>
                  <a:ea typeface="HY강B" pitchFamily="18" charset="-127"/>
                  <a:cs typeface="Arial" charset="0"/>
                </a:rPr>
                <a:t>나부터 새롭게</a:t>
              </a:r>
              <a:r>
                <a:rPr lang="en-US" altLang="ko-KR" sz="3200" b="1" dirty="0" smtClean="0">
                  <a:latin typeface="HY강B" pitchFamily="18" charset="-127"/>
                  <a:ea typeface="HY강B" pitchFamily="18" charset="-127"/>
                  <a:cs typeface="Arial" charset="0"/>
                </a:rPr>
                <a:t>”</a:t>
              </a:r>
              <a:endParaRPr lang="en-US" altLang="ko-KR" sz="3200" b="1" dirty="0">
                <a:latin typeface="HY강B" pitchFamily="18" charset="-127"/>
                <a:ea typeface="HY강B" pitchFamily="18" charset="-127"/>
                <a:cs typeface="Arial" charset="0"/>
              </a:endParaRPr>
            </a:p>
          </p:txBody>
        </p:sp>
        <p:sp>
          <p:nvSpPr>
            <p:cNvPr id="83" name="AutoShape 48"/>
            <p:cNvSpPr>
              <a:spLocks noChangeArrowheads="1"/>
            </p:cNvSpPr>
            <p:nvPr/>
          </p:nvSpPr>
          <p:spPr bwMode="gray">
            <a:xfrm>
              <a:off x="683568" y="2007840"/>
              <a:ext cx="7560840" cy="72390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3200">
                <a:latin typeface="HY강B" pitchFamily="18" charset="-127"/>
                <a:ea typeface="HY강B" pitchFamily="18" charset="-127"/>
              </a:endParaRPr>
            </a:p>
          </p:txBody>
        </p:sp>
        <p:grpSp>
          <p:nvGrpSpPr>
            <p:cNvPr id="87" name="Group 19"/>
            <p:cNvGrpSpPr>
              <a:grpSpLocks/>
            </p:cNvGrpSpPr>
            <p:nvPr/>
          </p:nvGrpSpPr>
          <p:grpSpPr bwMode="auto">
            <a:xfrm>
              <a:off x="835662" y="2122140"/>
              <a:ext cx="654005" cy="604837"/>
              <a:chOff x="1675" y="1552"/>
              <a:chExt cx="432" cy="426"/>
            </a:xfrm>
          </p:grpSpPr>
          <p:pic>
            <p:nvPicPr>
              <p:cNvPr id="97" name="Picture 20" descr="light_shadow"/>
              <p:cNvPicPr>
                <a:picLocks noChangeAspect="1" noChangeArrowheads="1"/>
              </p:cNvPicPr>
              <p:nvPr/>
            </p:nvPicPr>
            <p:blipFill>
              <a:blip r:embed="rId2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675" y="1555"/>
                <a:ext cx="432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" name="Picture 21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702" y="1553"/>
                <a:ext cx="363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9" name="Group 22"/>
              <p:cNvGrpSpPr>
                <a:grpSpLocks/>
              </p:cNvGrpSpPr>
              <p:nvPr/>
            </p:nvGrpSpPr>
            <p:grpSpPr bwMode="auto">
              <a:xfrm>
                <a:off x="1704" y="1552"/>
                <a:ext cx="360" cy="357"/>
                <a:chOff x="1687" y="1461"/>
                <a:chExt cx="380" cy="375"/>
              </a:xfrm>
            </p:grpSpPr>
            <p:sp>
              <p:nvSpPr>
                <p:cNvPr id="100" name="Oval 23"/>
                <p:cNvSpPr>
                  <a:spLocks noChangeArrowheads="1"/>
                </p:cNvSpPr>
                <p:nvPr/>
              </p:nvSpPr>
              <p:spPr bwMode="gray">
                <a:xfrm>
                  <a:off x="1687" y="1461"/>
                  <a:ext cx="376" cy="37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3200">
                    <a:latin typeface="HY강B" pitchFamily="18" charset="-127"/>
                    <a:ea typeface="HY강B" pitchFamily="18" charset="-127"/>
                  </a:endParaRPr>
                </a:p>
              </p:txBody>
            </p:sp>
            <p:pic>
              <p:nvPicPr>
                <p:cNvPr id="101" name="Picture 24" descr="Picture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 rot="-1217854">
                  <a:off x="1702" y="1482"/>
                  <a:ext cx="259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88" name="WordArt 25"/>
            <p:cNvSpPr>
              <a:spLocks noChangeArrowheads="1" noChangeShapeType="1" noTextEdit="1"/>
            </p:cNvSpPr>
            <p:nvPr/>
          </p:nvSpPr>
          <p:spPr bwMode="gray">
            <a:xfrm>
              <a:off x="1040144" y="2245965"/>
              <a:ext cx="194342" cy="2603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3200" b="1" i="1" kern="10">
                  <a:solidFill>
                    <a:srgbClr val="FFFFFF"/>
                  </a:solidFill>
                  <a:effectLst>
                    <a:prstShdw prst="shdw17" dist="17961" dir="2700000">
                      <a:srgbClr val="000000">
                        <a:alpha val="50000"/>
                      </a:srgbClr>
                    </a:prstShdw>
                  </a:effectLst>
                  <a:latin typeface="HY강B" pitchFamily="18" charset="-127"/>
                  <a:ea typeface="HY강B" pitchFamily="18" charset="-127"/>
                  <a:cs typeface="Arial"/>
                </a:rPr>
                <a:t>1</a:t>
              </a:r>
              <a:endParaRPr lang="ko-KR" altLang="en-US" sz="3200" b="1" i="1" kern="10">
                <a:solidFill>
                  <a:srgbClr val="FFFFFF"/>
                </a:solidFill>
                <a:effectLst>
                  <a:prstShdw prst="shdw17" dist="17961" dir="2700000">
                    <a:srgbClr val="000000">
                      <a:alpha val="50000"/>
                    </a:srgbClr>
                  </a:prstShdw>
                </a:effectLst>
                <a:latin typeface="HY강B" pitchFamily="18" charset="-127"/>
                <a:ea typeface="HY강B" pitchFamily="18" charset="-127"/>
                <a:cs typeface="Arial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683568" y="2957165"/>
            <a:ext cx="7560840" cy="727650"/>
            <a:chOff x="683568" y="2957165"/>
            <a:chExt cx="7560840" cy="727650"/>
          </a:xfrm>
        </p:grpSpPr>
        <p:sp>
          <p:nvSpPr>
            <p:cNvPr id="84" name="AutoShape 54"/>
            <p:cNvSpPr>
              <a:spLocks noChangeArrowheads="1"/>
            </p:cNvSpPr>
            <p:nvPr/>
          </p:nvSpPr>
          <p:spPr bwMode="gray">
            <a:xfrm>
              <a:off x="724126" y="3027015"/>
              <a:ext cx="7443626" cy="619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100000">
                  <a:schemeClr val="hlink">
                    <a:alpha val="50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320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85" name="Text Box 45"/>
            <p:cNvSpPr txBox="1">
              <a:spLocks noChangeArrowheads="1"/>
            </p:cNvSpPr>
            <p:nvPr/>
          </p:nvSpPr>
          <p:spPr bwMode="gray">
            <a:xfrm>
              <a:off x="1484595" y="3100040"/>
              <a:ext cx="655778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2F4D71">
                  <a:alpha val="50000"/>
                </a:srgbClr>
              </a:prst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3200" b="1" dirty="0" smtClean="0">
                  <a:latin typeface="HY강B" pitchFamily="18" charset="-127"/>
                  <a:ea typeface="HY강B" pitchFamily="18" charset="-127"/>
                  <a:cs typeface="Arial" charset="0"/>
                </a:rPr>
                <a:t>가정적 차원 </a:t>
              </a:r>
              <a:r>
                <a:rPr lang="en-US" altLang="ko-KR" sz="3200" b="1" dirty="0" smtClean="0">
                  <a:latin typeface="HY강B" pitchFamily="18" charset="-127"/>
                  <a:ea typeface="HY강B" pitchFamily="18" charset="-127"/>
                  <a:cs typeface="Arial" charset="0"/>
                </a:rPr>
                <a:t>: “</a:t>
              </a:r>
              <a:r>
                <a:rPr lang="ko-KR" altLang="en-US" sz="3200" b="1" dirty="0" smtClean="0">
                  <a:latin typeface="HY강B" pitchFamily="18" charset="-127"/>
                  <a:ea typeface="HY강B" pitchFamily="18" charset="-127"/>
                  <a:cs typeface="Arial" charset="0"/>
                </a:rPr>
                <a:t>참된 가정 이루기</a:t>
              </a:r>
              <a:r>
                <a:rPr lang="en-US" altLang="ko-KR" sz="3200" b="1" dirty="0" smtClean="0">
                  <a:latin typeface="HY강B" pitchFamily="18" charset="-127"/>
                  <a:ea typeface="HY강B" pitchFamily="18" charset="-127"/>
                  <a:cs typeface="Arial" charset="0"/>
                </a:rPr>
                <a:t>”</a:t>
              </a:r>
              <a:endParaRPr lang="en-US" altLang="ko-KR" sz="3200" b="1" dirty="0">
                <a:latin typeface="HY강B" pitchFamily="18" charset="-127"/>
                <a:ea typeface="HY강B" pitchFamily="18" charset="-127"/>
                <a:cs typeface="Arial" charset="0"/>
              </a:endParaRPr>
            </a:p>
          </p:txBody>
        </p:sp>
        <p:sp>
          <p:nvSpPr>
            <p:cNvPr id="86" name="AutoShape 58"/>
            <p:cNvSpPr>
              <a:spLocks noChangeArrowheads="1"/>
            </p:cNvSpPr>
            <p:nvPr/>
          </p:nvSpPr>
          <p:spPr bwMode="gray">
            <a:xfrm>
              <a:off x="683568" y="2957165"/>
              <a:ext cx="7560840" cy="72390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3200">
                <a:latin typeface="HY강B" pitchFamily="18" charset="-127"/>
                <a:ea typeface="HY강B" pitchFamily="18" charset="-127"/>
              </a:endParaRPr>
            </a:p>
          </p:txBody>
        </p:sp>
        <p:grpSp>
          <p:nvGrpSpPr>
            <p:cNvPr id="89" name="Group 32"/>
            <p:cNvGrpSpPr>
              <a:grpSpLocks/>
            </p:cNvGrpSpPr>
            <p:nvPr/>
          </p:nvGrpSpPr>
          <p:grpSpPr bwMode="auto">
            <a:xfrm>
              <a:off x="835662" y="3046065"/>
              <a:ext cx="654005" cy="604837"/>
              <a:chOff x="1675" y="2763"/>
              <a:chExt cx="432" cy="426"/>
            </a:xfrm>
          </p:grpSpPr>
          <p:pic>
            <p:nvPicPr>
              <p:cNvPr id="91" name="Picture 33" descr="light_shadow"/>
              <p:cNvPicPr>
                <a:picLocks noChangeAspect="1" noChangeArrowheads="1"/>
              </p:cNvPicPr>
              <p:nvPr/>
            </p:nvPicPr>
            <p:blipFill>
              <a:blip r:embed="rId2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675" y="2766"/>
                <a:ext cx="432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34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702" y="2764"/>
                <a:ext cx="363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3" name="Group 35"/>
              <p:cNvGrpSpPr>
                <a:grpSpLocks/>
              </p:cNvGrpSpPr>
              <p:nvPr/>
            </p:nvGrpSpPr>
            <p:grpSpPr bwMode="auto">
              <a:xfrm>
                <a:off x="1704" y="2763"/>
                <a:ext cx="360" cy="357"/>
                <a:chOff x="1704" y="2763"/>
                <a:chExt cx="360" cy="357"/>
              </a:xfrm>
            </p:grpSpPr>
            <p:sp>
              <p:nvSpPr>
                <p:cNvPr id="94" name="Oval 36"/>
                <p:cNvSpPr>
                  <a:spLocks noChangeArrowheads="1"/>
                </p:cNvSpPr>
                <p:nvPr/>
              </p:nvSpPr>
              <p:spPr bwMode="gray">
                <a:xfrm>
                  <a:off x="1704" y="2763"/>
                  <a:ext cx="355" cy="3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chemeClr val="hlink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3200">
                    <a:latin typeface="HY강B" pitchFamily="18" charset="-127"/>
                    <a:ea typeface="HY강B" pitchFamily="18" charset="-127"/>
                  </a:endParaRPr>
                </a:p>
              </p:txBody>
            </p:sp>
            <p:pic>
              <p:nvPicPr>
                <p:cNvPr id="96" name="Picture 37" descr="Picture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 rot="-1217854">
                  <a:off x="1718" y="2783"/>
                  <a:ext cx="246" cy="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0" name="WordArt 48"/>
            <p:cNvSpPr>
              <a:spLocks noChangeArrowheads="1" noChangeShapeType="1" noTextEdit="1"/>
            </p:cNvSpPr>
            <p:nvPr/>
          </p:nvSpPr>
          <p:spPr bwMode="gray">
            <a:xfrm>
              <a:off x="1033385" y="3173065"/>
              <a:ext cx="223071" cy="2603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3200" b="1" i="1" kern="10">
                  <a:solidFill>
                    <a:srgbClr val="FFFFFF"/>
                  </a:solidFill>
                  <a:effectLst>
                    <a:prstShdw prst="shdw17" dist="17961" dir="2700000">
                      <a:srgbClr val="000000">
                        <a:alpha val="50000"/>
                      </a:srgbClr>
                    </a:prstShdw>
                  </a:effectLst>
                  <a:latin typeface="HY강B" pitchFamily="18" charset="-127"/>
                  <a:ea typeface="HY강B" pitchFamily="18" charset="-127"/>
                  <a:cs typeface="Arial"/>
                </a:rPr>
                <a:t>2</a:t>
              </a:r>
              <a:endParaRPr lang="ko-KR" altLang="en-US" sz="3200" b="1" i="1" kern="10">
                <a:solidFill>
                  <a:srgbClr val="FFFFFF"/>
                </a:solidFill>
                <a:effectLst>
                  <a:prstShdw prst="shdw17" dist="17961" dir="2700000">
                    <a:srgbClr val="000000">
                      <a:alpha val="50000"/>
                    </a:srgbClr>
                  </a:prstShdw>
                </a:effectLst>
                <a:latin typeface="HY강B" pitchFamily="18" charset="-127"/>
                <a:ea typeface="HY강B" pitchFamily="18" charset="-127"/>
                <a:cs typeface="Arial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683568" y="3896965"/>
            <a:ext cx="8002540" cy="730679"/>
            <a:chOff x="683568" y="3896965"/>
            <a:chExt cx="8002540" cy="730679"/>
          </a:xfrm>
        </p:grpSpPr>
        <p:sp>
          <p:nvSpPr>
            <p:cNvPr id="55" name="AutoShape 64"/>
            <p:cNvSpPr>
              <a:spLocks noChangeArrowheads="1"/>
            </p:cNvSpPr>
            <p:nvPr/>
          </p:nvSpPr>
          <p:spPr bwMode="gray">
            <a:xfrm>
              <a:off x="721667" y="3966815"/>
              <a:ext cx="7446085" cy="62233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100000">
                  <a:schemeClr val="folHlink">
                    <a:alpha val="50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320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56" name="Text Box 45"/>
            <p:cNvSpPr txBox="1">
              <a:spLocks noChangeArrowheads="1"/>
            </p:cNvSpPr>
            <p:nvPr/>
          </p:nvSpPr>
          <p:spPr bwMode="gray">
            <a:xfrm>
              <a:off x="1436041" y="4039840"/>
              <a:ext cx="7250067" cy="587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2F4D71">
                  <a:alpha val="50000"/>
                </a:srgbClr>
              </a:prst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3200" b="1" dirty="0" smtClean="0">
                  <a:latin typeface="HY강B" pitchFamily="18" charset="-127"/>
                  <a:ea typeface="HY강B" pitchFamily="18" charset="-127"/>
                  <a:cs typeface="Arial" charset="0"/>
                </a:rPr>
                <a:t>사회적 차원 </a:t>
              </a:r>
              <a:r>
                <a:rPr lang="en-US" altLang="ko-KR" sz="3200" b="1" dirty="0" smtClean="0">
                  <a:latin typeface="HY강B" pitchFamily="18" charset="-127"/>
                  <a:ea typeface="HY강B" pitchFamily="18" charset="-127"/>
                  <a:cs typeface="Arial" charset="0"/>
                </a:rPr>
                <a:t>: “</a:t>
              </a:r>
              <a:r>
                <a:rPr lang="ko-KR" altLang="en-US" sz="3200" b="1" dirty="0" smtClean="0">
                  <a:latin typeface="HY강B" pitchFamily="18" charset="-127"/>
                  <a:ea typeface="HY강B" pitchFamily="18" charset="-127"/>
                  <a:cs typeface="Arial" charset="0"/>
                </a:rPr>
                <a:t>좋은 이웃 되어 주기</a:t>
              </a:r>
              <a:r>
                <a:rPr lang="en-US" altLang="ko-KR" sz="3200" b="1" dirty="0" smtClean="0">
                  <a:latin typeface="HY강B" pitchFamily="18" charset="-127"/>
                  <a:ea typeface="HY강B" pitchFamily="18" charset="-127"/>
                  <a:cs typeface="Arial" charset="0"/>
                </a:rPr>
                <a:t>”</a:t>
              </a:r>
              <a:endParaRPr lang="en-US" altLang="ko-KR" sz="3200" b="1" dirty="0">
                <a:latin typeface="HY강B" pitchFamily="18" charset="-127"/>
                <a:ea typeface="HY강B" pitchFamily="18" charset="-127"/>
                <a:cs typeface="Arial" charset="0"/>
              </a:endParaRPr>
            </a:p>
          </p:txBody>
        </p:sp>
        <p:sp>
          <p:nvSpPr>
            <p:cNvPr id="57" name="AutoShape 68"/>
            <p:cNvSpPr>
              <a:spLocks noChangeArrowheads="1"/>
            </p:cNvSpPr>
            <p:nvPr/>
          </p:nvSpPr>
          <p:spPr bwMode="gray">
            <a:xfrm>
              <a:off x="683568" y="3896965"/>
              <a:ext cx="7563336" cy="72765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3200">
                <a:latin typeface="HY강B" pitchFamily="18" charset="-127"/>
                <a:ea typeface="HY강B" pitchFamily="18" charset="-127"/>
              </a:endParaRPr>
            </a:p>
          </p:txBody>
        </p:sp>
        <p:grpSp>
          <p:nvGrpSpPr>
            <p:cNvPr id="73" name="Group 38"/>
            <p:cNvGrpSpPr>
              <a:grpSpLocks/>
            </p:cNvGrpSpPr>
            <p:nvPr/>
          </p:nvGrpSpPr>
          <p:grpSpPr bwMode="auto">
            <a:xfrm>
              <a:off x="826443" y="4008090"/>
              <a:ext cx="654220" cy="607970"/>
              <a:chOff x="1675" y="3385"/>
              <a:chExt cx="432" cy="426"/>
            </a:xfrm>
          </p:grpSpPr>
          <p:pic>
            <p:nvPicPr>
              <p:cNvPr id="74" name="Picture 39" descr="light_shadow"/>
              <p:cNvPicPr>
                <a:picLocks noChangeAspect="1" noChangeArrowheads="1"/>
              </p:cNvPicPr>
              <p:nvPr/>
            </p:nvPicPr>
            <p:blipFill>
              <a:blip r:embed="rId2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675" y="3388"/>
                <a:ext cx="432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Picture 40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702" y="3386"/>
                <a:ext cx="363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6" name="Group 41"/>
              <p:cNvGrpSpPr>
                <a:grpSpLocks/>
              </p:cNvGrpSpPr>
              <p:nvPr/>
            </p:nvGrpSpPr>
            <p:grpSpPr bwMode="auto">
              <a:xfrm>
                <a:off x="1703" y="3385"/>
                <a:ext cx="361" cy="357"/>
                <a:chOff x="1687" y="1461"/>
                <a:chExt cx="380" cy="375"/>
              </a:xfrm>
            </p:grpSpPr>
            <p:sp>
              <p:nvSpPr>
                <p:cNvPr id="77" name="Oval 42"/>
                <p:cNvSpPr>
                  <a:spLocks noChangeArrowheads="1"/>
                </p:cNvSpPr>
                <p:nvPr/>
              </p:nvSpPr>
              <p:spPr bwMode="gray">
                <a:xfrm>
                  <a:off x="1687" y="1461"/>
                  <a:ext cx="380" cy="37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chemeClr val="folHlink">
                        <a:alpha val="8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3200">
                    <a:latin typeface="HY강B" pitchFamily="18" charset="-127"/>
                    <a:ea typeface="HY강B" pitchFamily="18" charset="-127"/>
                  </a:endParaRPr>
                </a:p>
              </p:txBody>
            </p:sp>
            <p:pic>
              <p:nvPicPr>
                <p:cNvPr id="79" name="Picture 43" descr="Picture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 rot="-1217854">
                  <a:off x="1702" y="1482"/>
                  <a:ext cx="259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2" name="WordArt 49"/>
            <p:cNvSpPr>
              <a:spLocks noChangeArrowheads="1" noChangeShapeType="1" noTextEdit="1"/>
            </p:cNvSpPr>
            <p:nvPr/>
          </p:nvSpPr>
          <p:spPr bwMode="gray">
            <a:xfrm>
              <a:off x="1012180" y="4141439"/>
              <a:ext cx="223145" cy="26169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3200" b="1" i="1" kern="10">
                  <a:solidFill>
                    <a:srgbClr val="FFFFFF"/>
                  </a:solidFill>
                  <a:effectLst>
                    <a:prstShdw prst="shdw17" dist="17961" dir="2700000">
                      <a:srgbClr val="000000">
                        <a:alpha val="50000"/>
                      </a:srgbClr>
                    </a:prstShdw>
                  </a:effectLst>
                  <a:latin typeface="HY강B" pitchFamily="18" charset="-127"/>
                  <a:ea typeface="HY강B" pitchFamily="18" charset="-127"/>
                  <a:cs typeface="Arial"/>
                </a:rPr>
                <a:t>3</a:t>
              </a:r>
              <a:endParaRPr lang="ko-KR" altLang="en-US" sz="3200" b="1" i="1" kern="10">
                <a:solidFill>
                  <a:srgbClr val="FFFFFF"/>
                </a:solidFill>
                <a:effectLst>
                  <a:prstShdw prst="shdw17" dist="17961" dir="2700000">
                    <a:srgbClr val="000000">
                      <a:alpha val="50000"/>
                    </a:srgbClr>
                  </a:prstShdw>
                </a:effectLst>
                <a:latin typeface="HY강B" pitchFamily="18" charset="-127"/>
                <a:ea typeface="HY강B" pitchFamily="18" charset="-127"/>
                <a:cs typeface="Arial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683568" y="4865340"/>
            <a:ext cx="7563336" cy="777141"/>
            <a:chOff x="683568" y="4865340"/>
            <a:chExt cx="7563336" cy="777141"/>
          </a:xfrm>
        </p:grpSpPr>
        <p:sp>
          <p:nvSpPr>
            <p:cNvPr id="58" name="AutoShape 74"/>
            <p:cNvSpPr>
              <a:spLocks noChangeArrowheads="1"/>
            </p:cNvSpPr>
            <p:nvPr/>
          </p:nvSpPr>
          <p:spPr bwMode="gray">
            <a:xfrm>
              <a:off x="721667" y="4935190"/>
              <a:ext cx="7446085" cy="62233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320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60" name="Text Box 45"/>
            <p:cNvSpPr txBox="1">
              <a:spLocks noChangeArrowheads="1"/>
            </p:cNvSpPr>
            <p:nvPr/>
          </p:nvSpPr>
          <p:spPr bwMode="gray">
            <a:xfrm>
              <a:off x="1440805" y="5054677"/>
              <a:ext cx="6762043" cy="587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2F4D71">
                  <a:alpha val="50000"/>
                </a:srgbClr>
              </a:prst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3200" b="1" dirty="0" smtClean="0">
                  <a:latin typeface="HY강B" pitchFamily="18" charset="-127"/>
                  <a:ea typeface="HY강B" pitchFamily="18" charset="-127"/>
                  <a:cs typeface="Arial" charset="0"/>
                </a:rPr>
                <a:t>사회적 차원 </a:t>
              </a:r>
              <a:r>
                <a:rPr lang="en-US" altLang="ko-KR" sz="3200" b="1" dirty="0" smtClean="0">
                  <a:latin typeface="HY강B" pitchFamily="18" charset="-127"/>
                  <a:ea typeface="HY강B" pitchFamily="18" charset="-127"/>
                  <a:cs typeface="Arial" charset="0"/>
                </a:rPr>
                <a:t>: ‘</a:t>
              </a:r>
              <a:r>
                <a:rPr lang="ko-KR" altLang="en-US" sz="3200" b="1" dirty="0" smtClean="0">
                  <a:latin typeface="HY강B" pitchFamily="18" charset="-127"/>
                  <a:ea typeface="HY강B" pitchFamily="18" charset="-127"/>
                  <a:cs typeface="Arial" charset="0"/>
                </a:rPr>
                <a:t>함께 가요 우리</a:t>
              </a:r>
              <a:r>
                <a:rPr lang="en-US" altLang="ko-KR" sz="3200" b="1" dirty="0" smtClean="0">
                  <a:latin typeface="HY강B" pitchFamily="18" charset="-127"/>
                  <a:ea typeface="HY강B" pitchFamily="18" charset="-127"/>
                  <a:cs typeface="Arial" charset="0"/>
                </a:rPr>
                <a:t>”</a:t>
              </a:r>
              <a:endParaRPr lang="en-US" altLang="ko-KR" sz="3200" b="1" dirty="0">
                <a:latin typeface="HY강B" pitchFamily="18" charset="-127"/>
                <a:ea typeface="HY강B" pitchFamily="18" charset="-127"/>
                <a:cs typeface="Arial" charset="0"/>
              </a:endParaRPr>
            </a:p>
          </p:txBody>
        </p:sp>
        <p:sp>
          <p:nvSpPr>
            <p:cNvPr id="61" name="AutoShape 78"/>
            <p:cNvSpPr>
              <a:spLocks noChangeArrowheads="1"/>
            </p:cNvSpPr>
            <p:nvPr/>
          </p:nvSpPr>
          <p:spPr bwMode="gray">
            <a:xfrm>
              <a:off x="683568" y="4865340"/>
              <a:ext cx="7563336" cy="72765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3200">
                <a:latin typeface="HY강B" pitchFamily="18" charset="-127"/>
                <a:ea typeface="HY강B" pitchFamily="18" charset="-127"/>
              </a:endParaRPr>
            </a:p>
          </p:txBody>
        </p:sp>
        <p:grpSp>
          <p:nvGrpSpPr>
            <p:cNvPr id="65" name="Group 26"/>
            <p:cNvGrpSpPr>
              <a:grpSpLocks/>
            </p:cNvGrpSpPr>
            <p:nvPr/>
          </p:nvGrpSpPr>
          <p:grpSpPr bwMode="auto">
            <a:xfrm>
              <a:off x="826443" y="4974876"/>
              <a:ext cx="654220" cy="607971"/>
              <a:chOff x="1675" y="2163"/>
              <a:chExt cx="432" cy="426"/>
            </a:xfrm>
          </p:grpSpPr>
          <p:pic>
            <p:nvPicPr>
              <p:cNvPr id="67" name="Picture 27" descr="light_shadow"/>
              <p:cNvPicPr>
                <a:picLocks noChangeAspect="1" noChangeArrowheads="1"/>
              </p:cNvPicPr>
              <p:nvPr/>
            </p:nvPicPr>
            <p:blipFill>
              <a:blip r:embed="rId2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675" y="2166"/>
                <a:ext cx="432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" name="Picture 28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702" y="2164"/>
                <a:ext cx="363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9" name="Group 29"/>
              <p:cNvGrpSpPr>
                <a:grpSpLocks/>
              </p:cNvGrpSpPr>
              <p:nvPr/>
            </p:nvGrpSpPr>
            <p:grpSpPr bwMode="auto">
              <a:xfrm>
                <a:off x="1704" y="2163"/>
                <a:ext cx="360" cy="357"/>
                <a:chOff x="1687" y="1461"/>
                <a:chExt cx="380" cy="375"/>
              </a:xfrm>
            </p:grpSpPr>
            <p:sp>
              <p:nvSpPr>
                <p:cNvPr id="70" name="Oval 30"/>
                <p:cNvSpPr>
                  <a:spLocks noChangeArrowheads="1"/>
                </p:cNvSpPr>
                <p:nvPr/>
              </p:nvSpPr>
              <p:spPr bwMode="gray">
                <a:xfrm>
                  <a:off x="1687" y="1461"/>
                  <a:ext cx="376" cy="37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3200">
                    <a:latin typeface="HY강B" pitchFamily="18" charset="-127"/>
                    <a:ea typeface="HY강B" pitchFamily="18" charset="-127"/>
                  </a:endParaRPr>
                </a:p>
              </p:txBody>
            </p:sp>
            <p:pic>
              <p:nvPicPr>
                <p:cNvPr id="71" name="Picture 31" descr="Picture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 rot="-1217854">
                  <a:off x="1702" y="1482"/>
                  <a:ext cx="259" cy="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3" name="WordArt 50"/>
            <p:cNvSpPr>
              <a:spLocks noChangeArrowheads="1" noChangeShapeType="1" noTextEdit="1"/>
            </p:cNvSpPr>
            <p:nvPr/>
          </p:nvSpPr>
          <p:spPr bwMode="gray">
            <a:xfrm>
              <a:off x="1004242" y="5116165"/>
              <a:ext cx="221455" cy="26329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3200" b="1" i="1" kern="10">
                  <a:solidFill>
                    <a:srgbClr val="FFFFFF"/>
                  </a:solidFill>
                  <a:effectLst>
                    <a:prstShdw prst="shdw17" dist="17961" dir="2700000">
                      <a:srgbClr val="000000">
                        <a:alpha val="50000"/>
                      </a:srgbClr>
                    </a:prstShdw>
                  </a:effectLst>
                  <a:latin typeface="HY강B" pitchFamily="18" charset="-127"/>
                  <a:ea typeface="HY강B" pitchFamily="18" charset="-127"/>
                  <a:cs typeface="Arial"/>
                </a:rPr>
                <a:t>4</a:t>
              </a:r>
              <a:endParaRPr lang="ko-KR" altLang="en-US" sz="3200" b="1" i="1" kern="10">
                <a:solidFill>
                  <a:srgbClr val="FFFFFF"/>
                </a:solidFill>
                <a:effectLst>
                  <a:prstShdw prst="shdw17" dist="17961" dir="2700000">
                    <a:srgbClr val="000000">
                      <a:alpha val="50000"/>
                    </a:srgbClr>
                  </a:prstShdw>
                </a:effectLst>
                <a:latin typeface="HY강B" pitchFamily="18" charset="-127"/>
                <a:ea typeface="HY강B" pitchFamily="18" charset="-127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61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1368152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‘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새날 </a:t>
            </a:r>
            <a:r>
              <a:rPr lang="ko-KR" altLang="en-US" b="1" spc="-150" dirty="0" err="1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새삶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’운동 </a:t>
            </a:r>
            <a:r>
              <a:rPr lang="en-US" altLang="ko-KR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4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가지 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실천표어와</a:t>
            </a:r>
            <a:endParaRPr lang="en-US" altLang="ko-KR" b="1" spc="-15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pPr marL="0" lvl="0" indent="0" algn="ctr">
              <a:buNone/>
            </a:pPr>
            <a:r>
              <a:rPr lang="ko-KR" altLang="en-US" sz="3600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실천방안</a:t>
            </a:r>
            <a:endParaRPr lang="ko-KR" altLang="en-US" sz="1200" spc="-15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1652602"/>
            <a:ext cx="678102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3200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개인적 차원 </a:t>
            </a:r>
            <a:r>
              <a:rPr lang="en-US" altLang="ko-KR" sz="3200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: “</a:t>
            </a:r>
            <a:r>
              <a:rPr lang="ko-KR" altLang="en-US" sz="3200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나부터 새롭게</a:t>
            </a:r>
            <a:r>
              <a:rPr lang="en-US" altLang="ko-KR" sz="3200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”</a:t>
            </a:r>
            <a:endParaRPr lang="ko-KR" altLang="en-US" sz="3200" spc="-150" dirty="0">
              <a:latin typeface="HY강B" pitchFamily="18" charset="-127"/>
              <a:ea typeface="HY강B" pitchFamily="18" charset="-127"/>
            </a:endParaRPr>
          </a:p>
          <a:p>
            <a:pPr lvl="0">
              <a:buFont typeface="Arial" pitchFamily="34" charset="0"/>
              <a:buChar char="•"/>
            </a:pPr>
            <a:r>
              <a:rPr lang="ko-KR" altLang="en-US" sz="3200" spc="-150" dirty="0" smtClean="0">
                <a:latin typeface="HY강B" pitchFamily="18" charset="-127"/>
                <a:ea typeface="HY강B" pitchFamily="18" charset="-127"/>
              </a:rPr>
              <a:t> 모든 </a:t>
            </a: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일을 기도로 시작하기</a:t>
            </a:r>
          </a:p>
          <a:p>
            <a:pPr lvl="0">
              <a:buFont typeface="Arial" pitchFamily="34" charset="0"/>
              <a:buChar char="•"/>
            </a:pPr>
            <a:r>
              <a:rPr lang="ko-KR" altLang="en-US" sz="3200" spc="-150" dirty="0" smtClean="0">
                <a:latin typeface="HY강B" pitchFamily="18" charset="-127"/>
                <a:ea typeface="HY강B" pitchFamily="18" charset="-127"/>
              </a:rPr>
              <a:t> 하느님 </a:t>
            </a: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말씀과 교회의 가르침 익히기</a:t>
            </a:r>
          </a:p>
          <a:p>
            <a:pPr lvl="0">
              <a:buFont typeface="Arial" pitchFamily="34" charset="0"/>
              <a:buChar char="•"/>
            </a:pPr>
            <a:r>
              <a:rPr lang="ko-KR" altLang="en-US" sz="3200" spc="-150" dirty="0" smtClean="0">
                <a:latin typeface="HY강B" pitchFamily="18" charset="-127"/>
                <a:ea typeface="HY강B" pitchFamily="18" charset="-127"/>
              </a:rPr>
              <a:t> 제자리 </a:t>
            </a: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찾기</a:t>
            </a:r>
          </a:p>
          <a:p>
            <a:pPr lvl="0">
              <a:buFont typeface="Arial" pitchFamily="34" charset="0"/>
              <a:buChar char="•"/>
            </a:pPr>
            <a:r>
              <a:rPr lang="ko-KR" altLang="en-US" sz="3200" spc="-150" dirty="0" smtClean="0">
                <a:latin typeface="HY강B" pitchFamily="18" charset="-127"/>
                <a:ea typeface="HY강B" pitchFamily="18" charset="-127"/>
              </a:rPr>
              <a:t> 입장 </a:t>
            </a: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바꾸어 생각하기</a:t>
            </a:r>
            <a:endParaRPr lang="en-US" altLang="ko-KR" sz="3200" spc="-150" dirty="0">
              <a:latin typeface="HY강B" pitchFamily="18" charset="-127"/>
              <a:ea typeface="HY강B" pitchFamily="18" charset="-127"/>
            </a:endParaRPr>
          </a:p>
          <a:p>
            <a:pPr lvl="0"/>
            <a:endParaRPr lang="ko-KR" altLang="en-US" sz="1200" spc="-150" dirty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3200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가정적 차원 </a:t>
            </a:r>
            <a:r>
              <a:rPr lang="en-US" altLang="ko-KR" sz="3200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: “</a:t>
            </a:r>
            <a:r>
              <a:rPr lang="ko-KR" altLang="en-US" sz="3200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참된 가정 이루기</a:t>
            </a:r>
            <a:r>
              <a:rPr lang="ko-KR" altLang="en-US" sz="3200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”</a:t>
            </a:r>
          </a:p>
          <a:p>
            <a:pPr lvl="0">
              <a:buFont typeface="Arial" pitchFamily="34" charset="0"/>
              <a:buChar char="•"/>
            </a:pPr>
            <a:r>
              <a:rPr lang="ko-KR" altLang="en-US" sz="3200" spc="-150" dirty="0" smtClean="0">
                <a:latin typeface="HY강B" pitchFamily="18" charset="-127"/>
                <a:ea typeface="HY강B" pitchFamily="18" charset="-127"/>
              </a:rPr>
              <a:t> 가족이 </a:t>
            </a: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함께 기도하고 대화하기</a:t>
            </a:r>
          </a:p>
          <a:p>
            <a:pPr lvl="0">
              <a:buFont typeface="Arial" pitchFamily="34" charset="0"/>
              <a:buChar char="•"/>
            </a:pPr>
            <a:r>
              <a:rPr lang="ko-KR" altLang="en-US" sz="3200" spc="-150" dirty="0" smtClean="0">
                <a:latin typeface="HY강B" pitchFamily="18" charset="-127"/>
                <a:ea typeface="HY강B" pitchFamily="18" charset="-127"/>
              </a:rPr>
              <a:t> 생명의 </a:t>
            </a: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신성함을 깨닫고 존중하기</a:t>
            </a:r>
          </a:p>
          <a:p>
            <a:pPr lvl="0">
              <a:buFont typeface="Arial" pitchFamily="34" charset="0"/>
              <a:buChar char="•"/>
            </a:pPr>
            <a:r>
              <a:rPr lang="ko-KR" altLang="en-US" sz="3200" spc="-150" dirty="0" smtClean="0">
                <a:latin typeface="HY강B" pitchFamily="18" charset="-127"/>
                <a:ea typeface="HY강B" pitchFamily="18" charset="-127"/>
              </a:rPr>
              <a:t> 가족이 </a:t>
            </a: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함께 사회에 봉사하기</a:t>
            </a:r>
          </a:p>
        </p:txBody>
      </p:sp>
    </p:spTree>
    <p:extLst>
      <p:ext uri="{BB962C8B-B14F-4D97-AF65-F5344CB8AC3E}">
        <p14:creationId xmlns:p14="http://schemas.microsoft.com/office/powerpoint/2010/main" val="71314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99592" y="188640"/>
            <a:ext cx="7488832" cy="6453336"/>
          </a:xfrm>
        </p:spPr>
        <p:txBody>
          <a:bodyPr/>
          <a:lstStyle/>
          <a:p>
            <a:pPr marL="0" indent="0">
              <a:buNone/>
            </a:pPr>
            <a:r>
              <a:rPr lang="en-US" altLang="ko-KR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3. 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사회적 차원 </a:t>
            </a:r>
            <a:r>
              <a:rPr lang="en-US" altLang="ko-KR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: “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좋은 이웃 되어주기”</a:t>
            </a:r>
          </a:p>
          <a:p>
            <a:pPr lvl="0"/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용서 청하고 용서하기</a:t>
            </a:r>
          </a:p>
          <a:p>
            <a:pPr lvl="0"/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서로 돕고 나누기</a:t>
            </a:r>
          </a:p>
          <a:p>
            <a:pPr lvl="0"/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평화를 위하여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헌신하기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  <a:p>
            <a:pPr marL="0" lvl="0" indent="0">
              <a:buNone/>
            </a:pPr>
            <a:endParaRPr lang="ko-KR" altLang="en-US" sz="1200" spc="-150" dirty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en-US" altLang="ko-KR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4. 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전 인류적 차원 </a:t>
            </a:r>
            <a:r>
              <a:rPr lang="en-US" altLang="ko-KR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: “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함께 가요</a:t>
            </a:r>
            <a:r>
              <a:rPr lang="en-US" altLang="ko-KR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우리”</a:t>
            </a:r>
          </a:p>
          <a:p>
            <a:pPr lvl="0"/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함께 생각하고 함께 일하기</a:t>
            </a:r>
          </a:p>
          <a:p>
            <a:pPr lvl="0"/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그리스도교의 </a:t>
            </a:r>
            <a:r>
              <a:rPr lang="ko-KR" altLang="en-US" spc="-150" dirty="0" err="1">
                <a:latin typeface="HY강B" pitchFamily="18" charset="-127"/>
                <a:ea typeface="HY강B" pitchFamily="18" charset="-127"/>
              </a:rPr>
              <a:t>재일치를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 위하여 기도하고 힘쓰기 </a:t>
            </a:r>
          </a:p>
          <a:p>
            <a:pPr lvl="0"/>
            <a:r>
              <a:rPr lang="ko-KR" altLang="en-US" spc="-150" dirty="0" err="1">
                <a:latin typeface="HY강B" pitchFamily="18" charset="-127"/>
                <a:ea typeface="HY강B" pitchFamily="18" charset="-127"/>
              </a:rPr>
              <a:t>타종교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 존중하기</a:t>
            </a:r>
          </a:p>
          <a:p>
            <a:pPr lvl="0"/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민족 화합에 앞장서기</a:t>
            </a:r>
          </a:p>
          <a:p>
            <a:pPr lvl="0"/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자연을 존중하고 환경을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되살리기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542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17700" y="1897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1" y="188640"/>
            <a:ext cx="9233550" cy="65556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4200"/>
              </a:lnSpc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천주교 </a:t>
            </a:r>
            <a:r>
              <a:rPr lang="ko-KR" altLang="en-US" sz="3200" dirty="0">
                <a:latin typeface="HY강B" pitchFamily="18" charset="-127"/>
                <a:ea typeface="HY강B" pitchFamily="18" charset="-127"/>
              </a:rPr>
              <a:t>중동본당 설정 </a:t>
            </a:r>
            <a:r>
              <a:rPr lang="en-US" altLang="ko-KR" sz="3200" dirty="0">
                <a:latin typeface="HY강B" pitchFamily="18" charset="-127"/>
                <a:ea typeface="HY강B" pitchFamily="18" charset="-127"/>
              </a:rPr>
              <a:t>50</a:t>
            </a:r>
            <a:r>
              <a:rPr lang="ko-KR" altLang="en-US" sz="3200" dirty="0">
                <a:latin typeface="HY강B" pitchFamily="18" charset="-127"/>
                <a:ea typeface="HY강B" pitchFamily="18" charset="-127"/>
              </a:rPr>
              <a:t>주년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기도문</a:t>
            </a:r>
            <a:endParaRPr lang="en-US" altLang="ko-KR" sz="900" dirty="0"/>
          </a:p>
          <a:p>
            <a:pPr>
              <a:lnSpc>
                <a:spcPts val="4200"/>
              </a:lnSpc>
            </a:pPr>
            <a:endParaRPr lang="en-US" altLang="ko-KR" sz="2000" b="1" spc="-150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ts val="4200"/>
              </a:lnSpc>
            </a:pPr>
            <a:r>
              <a:rPr lang="ko-KR" altLang="en-US" sz="2800" dirty="0" smtClean="0"/>
              <a:t>○ </a:t>
            </a: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자비로우신 하느님 아버지</a:t>
            </a:r>
            <a:endParaRPr lang="en-US" altLang="ko-KR" sz="28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ts val="4200"/>
              </a:lnSpc>
            </a:pP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본당 설정 </a:t>
            </a:r>
            <a:r>
              <a:rPr lang="en-US" altLang="ko-KR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50</a:t>
            </a: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주년 </a:t>
            </a:r>
            <a:r>
              <a:rPr lang="ko-KR" altLang="en-US" sz="2800" b="1" spc="-15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희년을</a:t>
            </a: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맞이한</a:t>
            </a:r>
            <a:endParaRPr lang="en-US" altLang="ko-KR" sz="28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ts val="4200"/>
              </a:lnSpc>
            </a:pP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저희 중동 본당 공동체는 </a:t>
            </a:r>
            <a:r>
              <a:rPr lang="ko-KR" altLang="en-US" sz="2800" b="1" spc="-15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그동안</a:t>
            </a: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베풀어주신 은혜에</a:t>
            </a:r>
            <a:endParaRPr lang="en-US" altLang="ko-KR" sz="28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ts val="4200"/>
              </a:lnSpc>
            </a:pP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마음 모아 감사와 찬미 드리나이다</a:t>
            </a:r>
            <a:r>
              <a:rPr lang="en-US" altLang="ko-KR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>
              <a:lnSpc>
                <a:spcPts val="4200"/>
              </a:lnSpc>
            </a:pPr>
            <a:r>
              <a:rPr lang="ko-KR" altLang="en-US" sz="2800" dirty="0" smtClean="0"/>
              <a:t>● </a:t>
            </a: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지난날을 기억하고 새날을 바라보며 </a:t>
            </a:r>
            <a:endParaRPr lang="en-US" altLang="ko-KR" sz="28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ts val="4200"/>
              </a:lnSpc>
            </a:pPr>
            <a:r>
              <a:rPr lang="en-US" altLang="ko-KR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</a:t>
            </a:r>
            <a:r>
              <a:rPr lang="ko-KR" altLang="en-US" sz="2800" b="1" spc="-15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희년</a:t>
            </a: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정신을 실현하여 해방과 존귀함과 하느님 나라를 얻어</a:t>
            </a:r>
            <a:endParaRPr lang="en-US" altLang="ko-KR" sz="28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ts val="4200"/>
              </a:lnSpc>
            </a:pP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신앙의 성숙과 교회 성장을 이루고자 하나이다</a:t>
            </a:r>
            <a:r>
              <a:rPr lang="en-US" altLang="ko-KR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en-US" altLang="ko-KR" sz="2800" b="1" spc="-150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ts val="4200"/>
              </a:lnSpc>
            </a:pPr>
            <a:endParaRPr lang="en-US" altLang="ko-KR" sz="28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ts val="4200"/>
              </a:lnSpc>
            </a:pPr>
            <a:endParaRPr lang="en-US" altLang="ko-KR" sz="2800" b="1" spc="-150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84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2008" y="-27384"/>
            <a:ext cx="9324528" cy="70942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ko-KR" altLang="en-US" sz="2800" spc="-150" dirty="0" smtClean="0"/>
              <a:t> </a:t>
            </a:r>
            <a:endParaRPr lang="en-US" altLang="ko-KR" sz="2800" spc="-150" dirty="0" smtClean="0"/>
          </a:p>
          <a:p>
            <a:pPr>
              <a:lnSpc>
                <a:spcPts val="4200"/>
              </a:lnSpc>
            </a:pPr>
            <a:r>
              <a:rPr lang="ko-KR" altLang="en-US" sz="2800" spc="-150" dirty="0" smtClean="0"/>
              <a:t>○ </a:t>
            </a: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자비로우신 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주님</a:t>
            </a:r>
            <a:r>
              <a:rPr lang="en-US" altLang="ko-KR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저희는 다짐합니다</a:t>
            </a:r>
            <a:r>
              <a:rPr lang="en-US" altLang="ko-KR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 fontAlgn="base">
              <a:lnSpc>
                <a:spcPts val="4200"/>
              </a:lnSpc>
            </a:pP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언제나 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기뻐하고</a:t>
            </a:r>
            <a:r>
              <a:rPr lang="en-US" altLang="ko-KR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끊임없이 기도하고</a:t>
            </a:r>
            <a:r>
              <a:rPr lang="en-US" altLang="ko-KR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모든 일에 감사하며</a:t>
            </a:r>
          </a:p>
          <a:p>
            <a:pPr fontAlgn="base">
              <a:lnSpc>
                <a:spcPts val="4200"/>
              </a:lnSpc>
            </a:pP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이웃에게 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선물이 되고</a:t>
            </a:r>
            <a:r>
              <a:rPr lang="en-US" altLang="ko-KR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나와 너를 용서하고 </a:t>
            </a:r>
            <a:endParaRPr lang="en-US" altLang="ko-KR" sz="28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>
              <a:lnSpc>
                <a:spcPts val="4200"/>
              </a:lnSpc>
            </a:pP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온갖 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묶인 것을 </a:t>
            </a: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풀어주는 </a:t>
            </a:r>
            <a:r>
              <a:rPr lang="ko-KR" altLang="en-US" sz="2800" b="1" spc="-15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속량자가</a:t>
            </a: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되겠습니다</a:t>
            </a:r>
            <a:r>
              <a:rPr lang="en-US" altLang="ko-KR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en-US" sz="2800" b="1" spc="-150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ts val="4200"/>
              </a:lnSpc>
            </a:pPr>
            <a:r>
              <a:rPr lang="ko-KR" altLang="en-US" sz="2800" spc="-150" dirty="0" smtClean="0"/>
              <a:t>● </a:t>
            </a: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성경 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말씀을 생활화하고 그리스도와 새롭게 만나 </a:t>
            </a:r>
            <a:endParaRPr lang="en-US" altLang="ko-KR" sz="28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ts val="4200"/>
              </a:lnSpc>
            </a:pP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</a:t>
            </a:r>
            <a:r>
              <a:rPr lang="ko-KR" altLang="en-US" sz="2800" b="1" spc="-15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재복음화를</a:t>
            </a: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이루고</a:t>
            </a:r>
          </a:p>
          <a:p>
            <a:pPr fontAlgn="base">
              <a:lnSpc>
                <a:spcPts val="4200"/>
              </a:lnSpc>
            </a:pP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초대교회의 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정신과 삶을 본받아 </a:t>
            </a: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친교와 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나눔과 섬김을 </a:t>
            </a:r>
            <a:endParaRPr lang="en-US" altLang="ko-KR" sz="28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>
              <a:lnSpc>
                <a:spcPts val="4200"/>
              </a:lnSpc>
            </a:pPr>
            <a:r>
              <a:rPr lang="en-US" altLang="ko-KR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</a:t>
            </a: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동네의 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소공동체에서 </a:t>
            </a: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실천하며 이웃에 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그리스도를 증거 하여 </a:t>
            </a:r>
          </a:p>
          <a:p>
            <a:pPr fontAlgn="base">
              <a:lnSpc>
                <a:spcPts val="4200"/>
              </a:lnSpc>
            </a:pP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의로움과 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평화와 기쁨의 본당 공동체가 되어</a:t>
            </a:r>
          </a:p>
          <a:p>
            <a:pPr fontAlgn="base">
              <a:lnSpc>
                <a:spcPts val="4200"/>
              </a:lnSpc>
            </a:pP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지역 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사회 복음화에 헌신하고</a:t>
            </a:r>
          </a:p>
          <a:p>
            <a:pPr fontAlgn="base">
              <a:lnSpc>
                <a:spcPts val="4200"/>
              </a:lnSpc>
            </a:pP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자연환경 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보존과 회복을 위해 노력하겠습니다</a:t>
            </a:r>
            <a:r>
              <a:rPr lang="en-US" altLang="ko-KR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endParaRPr lang="en-US" altLang="ko-KR" sz="28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>
              <a:lnSpc>
                <a:spcPts val="4200"/>
              </a:lnSpc>
            </a:pPr>
            <a:endParaRPr lang="ko-KR" altLang="en-US" sz="2800" b="1" spc="-150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13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-27384"/>
            <a:ext cx="9180512" cy="687880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ts val="4200"/>
              </a:lnSpc>
            </a:pPr>
            <a:r>
              <a:rPr lang="ko-KR" altLang="en-US" sz="2800" dirty="0" smtClean="0"/>
              <a:t>○ </a:t>
            </a: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주님</a:t>
            </a:r>
            <a:r>
              <a:rPr lang="en-US" altLang="ko-KR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</a:t>
            </a:r>
          </a:p>
          <a:p>
            <a:pPr fontAlgn="base">
              <a:lnSpc>
                <a:spcPts val="4200"/>
              </a:lnSpc>
            </a:pP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저희를 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어여삐 보시고 </a:t>
            </a: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성령을 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보내시어 도와주소서</a:t>
            </a:r>
            <a:r>
              <a:rPr lang="en-US" altLang="ko-KR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en-US" sz="2800" b="1" spc="-150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>
              <a:lnSpc>
                <a:spcPts val="4200"/>
              </a:lnSpc>
            </a:pP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우리 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주 예수 그리스도를 통하여 비나이다</a:t>
            </a:r>
            <a:r>
              <a:rPr lang="en-US" altLang="ko-KR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endParaRPr lang="ko-KR" altLang="en-US" sz="2800" b="1" spc="-150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>
              <a:lnSpc>
                <a:spcPts val="4200"/>
              </a:lnSpc>
            </a:pP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◎ </a:t>
            </a: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아멘</a:t>
            </a:r>
            <a:r>
              <a:rPr lang="en-US" altLang="ko-KR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en-US" altLang="ko-KR" sz="1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2800" dirty="0" smtClean="0"/>
              <a:t>● </a:t>
            </a: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중동 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본당의 주보이신 ‘천지의 여왕 마리아’님</a:t>
            </a:r>
            <a:r>
              <a:rPr lang="en-US" altLang="ko-KR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</a:p>
          <a:p>
            <a:pPr fontAlgn="base">
              <a:lnSpc>
                <a:spcPts val="4200"/>
              </a:lnSpc>
            </a:pP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◎ 저희를 위하여 빌어주소서</a:t>
            </a:r>
            <a:r>
              <a:rPr lang="en-US" altLang="ko-KR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en-US" sz="28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>
              <a:lnSpc>
                <a:spcPts val="4200"/>
              </a:lnSpc>
            </a:pPr>
            <a:r>
              <a:rPr lang="ko-KR" altLang="en-US" sz="2800" dirty="0" smtClean="0"/>
              <a:t>○</a:t>
            </a: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한국의 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순교 성인들과 </a:t>
            </a:r>
            <a:r>
              <a:rPr lang="ko-KR" altLang="en-US" sz="2800" b="1" spc="-150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복자들이여</a:t>
            </a:r>
            <a:r>
              <a:rPr lang="en-US" altLang="ko-KR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endParaRPr lang="ko-KR" altLang="en-US" sz="2800" b="1" spc="-150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>
              <a:lnSpc>
                <a:spcPts val="4200"/>
              </a:lnSpc>
            </a:pP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◎ 저희를 위하여 빌어주소서</a:t>
            </a:r>
            <a:r>
              <a:rPr lang="en-US" altLang="ko-KR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en-US" sz="2800" b="1" spc="-150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>
              <a:lnSpc>
                <a:spcPts val="4200"/>
              </a:lnSpc>
            </a:pPr>
            <a:r>
              <a:rPr lang="ko-KR" altLang="en-US" sz="2800" dirty="0"/>
              <a:t>● </a:t>
            </a: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중동 </a:t>
            </a: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본당에서 생활하던 천상의 성인들이여</a:t>
            </a:r>
            <a:r>
              <a:rPr lang="en-US" altLang="ko-KR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endParaRPr lang="ko-KR" altLang="en-US" sz="2800" b="1" spc="-150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>
              <a:lnSpc>
                <a:spcPts val="4200"/>
              </a:lnSpc>
            </a:pPr>
            <a:r>
              <a:rPr lang="ko-KR" altLang="en-US" sz="2800" b="1" spc="-15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◎ 저희를 위하여 빌어주소서</a:t>
            </a:r>
            <a:r>
              <a:rPr lang="en-US" altLang="ko-KR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en-US" altLang="ko-KR" sz="2800" b="1" spc="-150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r" fontAlgn="base">
              <a:lnSpc>
                <a:spcPts val="4200"/>
              </a:lnSpc>
            </a:pPr>
            <a:r>
              <a:rPr lang="en-US" altLang="ko-KR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2020</a:t>
            </a: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  </a:t>
            </a:r>
            <a:r>
              <a:rPr lang="en-US" altLang="ko-KR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</a:t>
            </a: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월 </a:t>
            </a:r>
            <a:r>
              <a:rPr lang="en-US" altLang="ko-KR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20</a:t>
            </a: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 </a:t>
            </a:r>
            <a:r>
              <a:rPr lang="en-US" altLang="ko-KR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800" b="1" spc="-15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제정</a:t>
            </a:r>
            <a:endParaRPr lang="en-US" altLang="ko-KR" sz="28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r" fontAlgn="base">
              <a:lnSpc>
                <a:spcPts val="4200"/>
              </a:lnSpc>
            </a:pPr>
            <a:endParaRPr lang="en-US" altLang="ko-KR" sz="2800" b="1" spc="-15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67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67544" y="2492056"/>
            <a:ext cx="8136904" cy="1368152"/>
            <a:chOff x="467544" y="2492056"/>
            <a:chExt cx="8136904" cy="1368152"/>
          </a:xfrm>
        </p:grpSpPr>
        <p:sp>
          <p:nvSpPr>
            <p:cNvPr id="11" name="직사각형 10"/>
            <p:cNvSpPr/>
            <p:nvPr/>
          </p:nvSpPr>
          <p:spPr>
            <a:xfrm>
              <a:off x="467544" y="2492056"/>
              <a:ext cx="8136904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8" name="WordArt 1027"/>
            <p:cNvSpPr>
              <a:spLocks noChangeArrowheads="1" noChangeShapeType="1" noTextEdit="1"/>
            </p:cNvSpPr>
            <p:nvPr/>
          </p:nvSpPr>
          <p:spPr bwMode="auto">
            <a:xfrm>
              <a:off x="971600" y="2769651"/>
              <a:ext cx="7200800" cy="86409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200" b="1" i="0" u="none" strike="noStrike" kern="10" normalizeH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uLnTx/>
                  <a:uFillTx/>
                  <a:latin typeface="HY헤드라인M" pitchFamily="18" charset="-127"/>
                  <a:ea typeface="HY헤드라인M" pitchFamily="18" charset="-127"/>
                  <a:cs typeface="Times New Roman" pitchFamily="18" charset="0"/>
                </a:rPr>
                <a:t>기쁨과 평화 가득 하십시오</a:t>
              </a:r>
              <a:r>
                <a:rPr kumimoji="0" lang="en-US" altLang="ko-KR" sz="3200" b="1" i="0" u="none" strike="noStrike" kern="10" normalizeH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uLnTx/>
                  <a:uFillTx/>
                  <a:latin typeface="HY헤드라인M" pitchFamily="18" charset="-127"/>
                  <a:ea typeface="HY헤드라인M" pitchFamily="18" charset="-127"/>
                  <a:cs typeface="Times New Roman" pitchFamily="18" charset="0"/>
                </a:rPr>
                <a:t>.</a:t>
              </a:r>
              <a:endParaRPr kumimoji="0" lang="en-US" altLang="ko-KR" sz="3200" b="1" i="0" u="none" strike="noStrike" kern="10" normalizeH="0" noProof="0" dirty="0">
                <a:ln w="18415" cmpd="sng">
                  <a:solidFill>
                    <a:srgbClr val="FFFFFF"/>
                  </a:solidFill>
                  <a:prstDash val="solid"/>
                </a:ln>
                <a:uLnTx/>
                <a:uFillTx/>
                <a:latin typeface="HY헤드라인M" pitchFamily="18" charset="-127"/>
                <a:ea typeface="HY헤드라인M" pitchFamily="18" charset="-127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45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9233425" cy="66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26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44016"/>
            <a:ext cx="8928992" cy="6597352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= 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중동 본당 </a:t>
            </a: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50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주년 준비세미나 순서</a:t>
            </a: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=</a:t>
            </a:r>
          </a:p>
          <a:p>
            <a:pPr marL="0" indent="0">
              <a:buNone/>
            </a:pPr>
            <a:endParaRPr lang="en-US" altLang="ko-KR" sz="800" dirty="0" smtClean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기조 강연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2.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조별 토의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en-US" altLang="ko-KR" sz="3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3.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각 조 발표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4.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종합 토론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: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각 분야 실행 사항 확정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5.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기도문 검토와 확정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6.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마침 기도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: 50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주년 기도문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7.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강복</a:t>
            </a:r>
            <a:endParaRPr lang="en-US" altLang="ko-KR" dirty="0">
              <a:latin typeface="HY강B" pitchFamily="18" charset="-127"/>
              <a:ea typeface="HY강B" pitchFamily="18" charset="-127"/>
            </a:endParaRPr>
          </a:p>
          <a:p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2060848"/>
            <a:ext cx="6660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강의 요약</a:t>
            </a:r>
            <a:endParaRPr lang="en-US" altLang="ko-KR" sz="2800" dirty="0">
              <a:latin typeface="HY강B" pitchFamily="18" charset="-127"/>
              <a:ea typeface="HY강B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우리 </a:t>
            </a:r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조의 제안 </a:t>
            </a:r>
            <a:r>
              <a:rPr lang="en-US" altLang="ko-KR" sz="2800" dirty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운동</a:t>
            </a:r>
            <a:r>
              <a:rPr lang="en-US" altLang="ko-KR" sz="2800" dirty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사업</a:t>
            </a:r>
            <a:r>
              <a:rPr lang="en-US" altLang="ko-KR" sz="2800" dirty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행사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분야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각 분과 실행 위원 추천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021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4176464" cy="706090"/>
          </a:xfrm>
        </p:spPr>
        <p:txBody>
          <a:bodyPr/>
          <a:lstStyle/>
          <a:p>
            <a:r>
              <a:rPr lang="ko-KR" altLang="en-US" sz="4000" b="1" dirty="0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가</a:t>
            </a:r>
            <a:r>
              <a:rPr lang="en-US" altLang="ko-KR" sz="4000" b="1" dirty="0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sz="4000" b="1" dirty="0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구약의 </a:t>
            </a:r>
            <a:r>
              <a:rPr lang="ko-KR" altLang="en-US" sz="4000" b="1" dirty="0" err="1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희년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052736"/>
            <a:ext cx="9108504" cy="5805264"/>
          </a:xfrm>
          <a:solidFill>
            <a:srgbClr val="0099CC"/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ko-KR" altLang="en-US" sz="2800" spc="-150" dirty="0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2800" spc="-150" dirty="0" err="1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희년</a:t>
            </a:r>
            <a:r>
              <a:rPr lang="ko-KR" altLang="en-US" sz="2800" spc="-150" dirty="0" smtClean="0">
                <a:solidFill>
                  <a:srgbClr val="FF0000"/>
                </a:solidFill>
                <a:latin typeface="HY동녘M" pitchFamily="18" charset="-127"/>
                <a:ea typeface="HY동녘M" pitchFamily="18" charset="-127"/>
              </a:rPr>
              <a:t> 규정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2800" spc="-150" dirty="0" err="1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레위</a:t>
            </a:r>
            <a:r>
              <a:rPr lang="ko-KR" altLang="en-US" sz="2800" spc="-150" dirty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en-US" altLang="ko-KR" sz="2800" spc="-150" dirty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25,8-55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)</a:t>
            </a:r>
            <a:endParaRPr lang="en-US" altLang="ko-KR" sz="2800" spc="-15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8 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너희는 </a:t>
            </a:r>
            <a:r>
              <a:rPr lang="ko-KR" altLang="en-US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안식년을 일곱 번</a:t>
            </a: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곧 일곱 해를 일곱 번 헤아려라</a:t>
            </a: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그러면 안식년이 일곱 번 지나 마흔아홉 해가 된다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9 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그 </a:t>
            </a:r>
            <a:r>
              <a:rPr lang="ko-KR" altLang="en-US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일곱째 달 초열흘날 곧 </a:t>
            </a:r>
            <a:r>
              <a:rPr lang="ko-KR" altLang="en-US" sz="2800" spc="-150" dirty="0" err="1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속죄일에</a:t>
            </a:r>
            <a:r>
              <a:rPr lang="ko-KR" altLang="en-US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… 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너희가 </a:t>
            </a:r>
            <a:r>
              <a:rPr lang="ko-KR" altLang="en-US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사는 온 땅에 나팔 소리를 울려라</a:t>
            </a: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10 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너희는 오십 년째 해를 거룩한 해로 선언하고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모든 주민에게 해방을 선포하여라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저마다 제 소유지를 되찾고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저마다 자기 씨족에게 돌아가야 한다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</a:t>
            </a: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800" spc="-15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11 </a:t>
            </a:r>
            <a:r>
              <a:rPr lang="ko-KR" altLang="en-US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씨를 뿌려서도 안 되고</a:t>
            </a: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저절로 자란 곡식을 거두어서도 안 되며</a:t>
            </a: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저절로 열린 포도를 따서도 안 된다</a:t>
            </a: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15 </a:t>
            </a:r>
            <a:r>
              <a:rPr lang="ko-KR" altLang="en-US" sz="2800" spc="-150" dirty="0" err="1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희년에서</a:t>
            </a:r>
            <a:r>
              <a:rPr lang="ko-KR" altLang="en-US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몇 해가 지났는지 헤아린 다음 너희 동족에게 사고</a:t>
            </a: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그는 소출을 거둘 햇수를 헤아린 다음 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너희에게</a:t>
            </a:r>
            <a:endParaRPr lang="en-US" altLang="ko-KR" sz="2800" spc="-15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endParaRPr lang="ko-KR" altLang="en-US" sz="2800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0"/>
            <a:ext cx="4392488" cy="156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9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-27384"/>
            <a:ext cx="9217024" cy="6885384"/>
          </a:xfrm>
          <a:solidFill>
            <a:srgbClr val="0099CC"/>
          </a:solidFill>
        </p:spPr>
        <p:txBody>
          <a:bodyPr/>
          <a:lstStyle/>
          <a:p>
            <a:pPr marL="0" indent="0">
              <a:buNone/>
            </a:pP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   </a:t>
            </a:r>
            <a:endParaRPr lang="en-US" altLang="ko-KR" sz="2800" spc="-15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팔아야 </a:t>
            </a:r>
            <a:r>
              <a:rPr lang="ko-KR" altLang="en-US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한다</a:t>
            </a: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23 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땅은 아주 팔지는 못한다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땅은 나의 것이다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2800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25 </a:t>
            </a:r>
            <a:r>
              <a:rPr lang="ko-KR" altLang="en-US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가난해져 자기 소유지를 팔 경우</a:t>
            </a: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그에게 가장 가까운 구원자가 나서서 그 판 것을 </a:t>
            </a:r>
            <a:r>
              <a:rPr lang="ko-KR" altLang="en-US" sz="2800" spc="-150" dirty="0" err="1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되사야</a:t>
            </a:r>
            <a:r>
              <a:rPr lang="ko-KR" altLang="en-US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한다</a:t>
            </a:r>
            <a:r>
              <a:rPr lang="en-US" altLang="ko-KR" sz="28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27 </a:t>
            </a:r>
            <a:r>
              <a:rPr lang="ko-KR" altLang="en-US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자기가 판 뒤에 지난 햇수를 헤아려 나머지 값을 산 사람에게 치르고 그 소유지를 되찾는다</a:t>
            </a: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28 </a:t>
            </a:r>
            <a:r>
              <a:rPr lang="ko-KR" altLang="en-US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되찾을 능력이 생기지 않으면</a:t>
            </a: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… </a:t>
            </a:r>
            <a:r>
              <a:rPr lang="ko-KR" altLang="en-US" sz="2800" spc="-150" dirty="0" err="1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희년에는</a:t>
            </a:r>
            <a:r>
              <a:rPr lang="ko-KR" altLang="en-US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그 소유지가 풀려</a:t>
            </a: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그는 그것을 되찾게 된다</a:t>
            </a: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39 </a:t>
            </a:r>
            <a:r>
              <a:rPr lang="ko-KR" altLang="en-US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가난하게 되어 자신을 너희에게 팔 경우</a:t>
            </a: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 …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40 </a:t>
            </a:r>
            <a:r>
              <a:rPr lang="ko-KR" altLang="en-US" sz="2800" spc="-150" dirty="0" err="1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희년이</a:t>
            </a:r>
            <a:r>
              <a:rPr lang="ko-KR" altLang="en-US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될 때까지 너희 일을 하다가</a:t>
            </a: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41 </a:t>
            </a:r>
            <a:r>
              <a:rPr lang="ko-KR" altLang="en-US" sz="2800" spc="-15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너희를 떠나서 자기 씨족에게 돌아가 조상 전래의 소유지를 되찾게 해야 한다</a:t>
            </a:r>
          </a:p>
        </p:txBody>
      </p:sp>
    </p:spTree>
    <p:extLst>
      <p:ext uri="{BB962C8B-B14F-4D97-AF65-F5344CB8AC3E}">
        <p14:creationId xmlns:p14="http://schemas.microsoft.com/office/powerpoint/2010/main" val="17481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0" y="116632"/>
            <a:ext cx="9180512" cy="6696744"/>
          </a:xfrm>
        </p:spPr>
        <p:txBody>
          <a:bodyPr/>
          <a:lstStyle/>
          <a:p>
            <a:pPr marL="0" indent="0">
              <a:buNone/>
            </a:pP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 1</a:t>
            </a:r>
            <a:r>
              <a:rPr lang="en-US" altLang="ko-KR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b="1" spc="-15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희년은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무슨 뜻인가</a:t>
            </a: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?</a:t>
            </a:r>
          </a:p>
          <a:p>
            <a:pPr>
              <a:buFont typeface="HY강B" pitchFamily="18" charset="-127"/>
              <a:buChar char="－"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복</a:t>
            </a:r>
            <a:r>
              <a:rPr lang="en-US" altLang="ko-KR" spc="-150" dirty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福</a:t>
            </a:r>
            <a:r>
              <a:rPr lang="en-US" altLang="ko-KR" spc="-150" dirty="0"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pc="-150" dirty="0" err="1">
                <a:latin typeface="HY강B" pitchFamily="18" charset="-127"/>
                <a:ea typeface="HY강B" pitchFamily="18" charset="-127"/>
              </a:rPr>
              <a:t>희</a:t>
            </a:r>
            <a:r>
              <a:rPr lang="en-US" altLang="ko-KR" spc="-150" dirty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pc="-150" dirty="0" err="1">
                <a:latin typeface="HY강B" pitchFamily="18" charset="-127"/>
                <a:ea typeface="HY강B" pitchFamily="18" charset="-127"/>
              </a:rPr>
              <a:t>禧</a:t>
            </a:r>
            <a:r>
              <a:rPr lang="en-US" altLang="ko-KR" spc="-150" dirty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자를 써서 복된 해라는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뜻</a:t>
            </a:r>
            <a:endParaRPr lang="en-US" altLang="ko-KR" spc="-150" dirty="0" smtClean="0"/>
          </a:p>
          <a:p>
            <a:pPr marL="0" indent="0">
              <a:buNone/>
            </a:pP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 2</a:t>
            </a:r>
            <a:r>
              <a:rPr lang="en-US" altLang="ko-KR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b="1" spc="-150" dirty="0" err="1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희년은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몇 년마다 오는가</a:t>
            </a: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?  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5 </a:t>
            </a:r>
            <a:r>
              <a:rPr lang="en-US" altLang="ko-KR" spc="-150" dirty="0">
                <a:latin typeface="HY강B" pitchFamily="18" charset="-127"/>
                <a:ea typeface="HY강B" pitchFamily="18" charset="-127"/>
              </a:rPr>
              <a:t>0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년마다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  <a:p>
            <a:pPr lvl="0">
              <a:buFont typeface="HY강B" pitchFamily="18" charset="-127"/>
              <a:buChar char="－"/>
            </a:pP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7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년마다 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오는 안식년이</a:t>
            </a:r>
            <a:r>
              <a:rPr lang="en-US" altLang="ko-KR" spc="-150" dirty="0">
                <a:latin typeface="HY강B" pitchFamily="18" charset="-127"/>
                <a:ea typeface="HY강B" pitchFamily="18" charset="-127"/>
              </a:rPr>
              <a:t> 7</a:t>
            </a:r>
            <a:r>
              <a:rPr lang="ko-KR" altLang="en-US" spc="-150" dirty="0">
                <a:latin typeface="HY강B" pitchFamily="18" charset="-127"/>
                <a:ea typeface="HY강B" pitchFamily="18" charset="-127"/>
              </a:rPr>
              <a:t>번 지난 다음 해가 </a:t>
            </a:r>
            <a:r>
              <a:rPr lang="ko-KR" altLang="en-US" spc="-150" dirty="0" err="1" smtClean="0">
                <a:latin typeface="HY강B" pitchFamily="18" charset="-127"/>
                <a:ea typeface="HY강B" pitchFamily="18" charset="-127"/>
              </a:rPr>
              <a:t>희년</a:t>
            </a:r>
            <a:endParaRPr lang="en-US" altLang="ko-KR" spc="-150" dirty="0">
              <a:latin typeface="HY강B" pitchFamily="18" charset="-127"/>
              <a:ea typeface="HY강B" pitchFamily="18" charset="-127"/>
            </a:endParaRPr>
          </a:p>
          <a:p>
            <a:pPr marL="0" lvl="0" indent="0">
              <a:buNone/>
            </a:pP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 3. </a:t>
            </a:r>
            <a:r>
              <a:rPr lang="ko-KR" altLang="en-US" b="1" spc="-15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희년에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어떤 일이 일어나는가</a:t>
            </a: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?</a:t>
            </a:r>
            <a:endParaRPr lang="en-US" altLang="ko-KR" sz="1000" b="1" spc="-150" dirty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① 가난하게 되어 자신을 판 경우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해방되어 자기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  <a:p>
            <a:pPr marL="0" lvl="0" indent="0">
              <a:buNone/>
            </a:pPr>
            <a:r>
              <a:rPr lang="en-US" altLang="ko-KR" spc="-15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   씨족에게 돌아간다</a:t>
            </a:r>
            <a:r>
              <a:rPr lang="en-US" altLang="ko-KR" spc="-150" dirty="0" smtClean="0"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pc="-150" dirty="0" smtClean="0"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종이 해방되어 자유인 됨</a:t>
            </a:r>
            <a:r>
              <a:rPr lang="en-US" altLang="ko-KR" spc="-150" dirty="0" smtClean="0"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</a:t>
            </a:r>
            <a:endParaRPr lang="en-US" altLang="ko-KR" sz="1000" spc="-150" dirty="0" smtClean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② 가난해져 자기 소유지를 판 경우 그 소유지를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  <a:p>
            <a:pPr marL="0" lvl="0" indent="0">
              <a:buNone/>
            </a:pPr>
            <a:r>
              <a:rPr lang="en-US" altLang="ko-KR" spc="-15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 되찾게 된다</a:t>
            </a:r>
            <a:r>
              <a:rPr lang="en-US" altLang="ko-KR" spc="-150" dirty="0" smtClean="0"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pc="-150" dirty="0" smtClean="0"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모든 </a:t>
            </a:r>
            <a:r>
              <a:rPr lang="ko-KR" altLang="en-US" spc="-150" dirty="0"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빚은 </a:t>
            </a:r>
            <a:r>
              <a:rPr lang="ko-KR" altLang="en-US" spc="-150" dirty="0" smtClean="0"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탕감</a:t>
            </a:r>
            <a:r>
              <a:rPr lang="en-US" altLang="ko-KR" spc="-150" dirty="0" smtClean="0"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</a:t>
            </a:r>
            <a:endParaRPr lang="en-US" altLang="ko-KR" sz="1000" spc="-150" dirty="0" smtClean="0"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③ 씨를 뿌려서는 안 되고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저절로 자란 곡식과</a:t>
            </a:r>
            <a:endParaRPr lang="en-US" altLang="ko-KR" spc="-150" dirty="0" smtClean="0">
              <a:latin typeface="HY강B" pitchFamily="18" charset="-127"/>
              <a:ea typeface="HY강B" pitchFamily="18" charset="-127"/>
            </a:endParaRPr>
          </a:p>
          <a:p>
            <a:pPr marL="0" lvl="0" indent="0">
              <a:buNone/>
            </a:pPr>
            <a:r>
              <a:rPr lang="en-US" altLang="ko-KR" spc="-15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pc="-150" dirty="0" smtClean="0">
                <a:latin typeface="HY강B" pitchFamily="18" charset="-127"/>
                <a:ea typeface="HY강B" pitchFamily="18" charset="-127"/>
              </a:rPr>
              <a:t> 열매를 거두어서도 안 된다</a:t>
            </a:r>
            <a:r>
              <a:rPr lang="en-US" altLang="ko-KR" spc="-150" dirty="0" smtClean="0"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pc="-150" dirty="0" smtClean="0"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땅과 가축이 쉰다</a:t>
            </a:r>
            <a:r>
              <a:rPr lang="en-US" altLang="ko-KR" spc="-150" dirty="0" smtClean="0"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en-US" altLang="ko-KR" spc="-150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spc="-15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267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024" y="1988840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itchFamily="34" charset="0"/>
              <a:buChar char="•"/>
            </a:pPr>
            <a:r>
              <a:rPr lang="ko-KR" altLang="en-US" sz="3200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안식일</a:t>
            </a:r>
            <a:r>
              <a:rPr lang="en-US" altLang="ko-KR" sz="3200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(7</a:t>
            </a:r>
            <a:r>
              <a:rPr lang="ko-KR" altLang="en-US" sz="3200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일마다</a:t>
            </a:r>
            <a:r>
              <a:rPr lang="en-US" altLang="ko-KR" sz="3200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) </a:t>
            </a:r>
            <a:r>
              <a:rPr lang="en-US" altLang="ko-KR" sz="3200" spc="-150" dirty="0" smtClean="0">
                <a:latin typeface="HY강B" pitchFamily="18" charset="-127"/>
                <a:ea typeface="HY강B" pitchFamily="18" charset="-127"/>
              </a:rPr>
              <a:t>:</a:t>
            </a:r>
            <a:r>
              <a:rPr lang="ko-KR" altLang="en-US" sz="3200" spc="-150" dirty="0" smtClean="0">
                <a:latin typeface="HY강B" pitchFamily="18" charset="-127"/>
                <a:ea typeface="HY강B" pitchFamily="18" charset="-127"/>
              </a:rPr>
              <a:t> 하느님 찬미와 노동에서 해방과</a:t>
            </a:r>
            <a:endParaRPr lang="en-US" altLang="ko-KR" sz="3200" spc="-150" dirty="0" smtClean="0">
              <a:latin typeface="HY강B" pitchFamily="18" charset="-127"/>
              <a:ea typeface="HY강B" pitchFamily="18" charset="-127"/>
            </a:endParaRPr>
          </a:p>
          <a:p>
            <a:pPr lvl="0" fontAlgn="base"/>
            <a:r>
              <a:rPr lang="en-US" altLang="ko-KR" sz="3200" spc="-15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200" spc="-150" dirty="0" smtClean="0">
                <a:latin typeface="HY강B" pitchFamily="18" charset="-127"/>
                <a:ea typeface="HY강B" pitchFamily="18" charset="-127"/>
              </a:rPr>
              <a:t>                   </a:t>
            </a:r>
            <a:r>
              <a:rPr lang="ko-KR" altLang="en-US" sz="3200" spc="-150" dirty="0" smtClean="0">
                <a:latin typeface="HY강B" pitchFamily="18" charset="-127"/>
                <a:ea typeface="HY강B" pitchFamily="18" charset="-127"/>
              </a:rPr>
              <a:t>        생명력 회복</a:t>
            </a:r>
            <a:r>
              <a:rPr lang="en-US" altLang="ko-KR" sz="3200" spc="-150" dirty="0" smtClean="0">
                <a:latin typeface="HY강B" pitchFamily="18" charset="-127"/>
                <a:ea typeface="HY강B" pitchFamily="18" charset="-127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231" y="620688"/>
            <a:ext cx="8731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/>
            <a:r>
              <a:rPr lang="en-US" altLang="ko-KR" sz="32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4. </a:t>
            </a:r>
            <a:r>
              <a:rPr lang="ko-KR" altLang="en-US" sz="32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안식일</a:t>
            </a:r>
            <a:r>
              <a:rPr lang="en-US" altLang="ko-KR" sz="3200" b="1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3200" b="1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주일</a:t>
            </a:r>
            <a:r>
              <a:rPr lang="en-US" altLang="ko-KR" sz="3200" b="1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), </a:t>
            </a:r>
            <a:r>
              <a:rPr lang="ko-KR" altLang="en-US" sz="3200" b="1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안식년</a:t>
            </a:r>
            <a:r>
              <a:rPr lang="en-US" altLang="ko-KR" sz="3200" b="1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200" b="1" dirty="0" err="1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희년은</a:t>
            </a:r>
            <a:r>
              <a:rPr lang="ko-KR" altLang="en-US" sz="3200" b="1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어떤 관계인가</a:t>
            </a:r>
            <a:r>
              <a:rPr lang="en-US" altLang="ko-KR" sz="3200" b="1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?</a:t>
            </a:r>
            <a:endParaRPr lang="ko-KR" altLang="en-US" sz="320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근본 정신과 의도는 </a:t>
            </a:r>
            <a:r>
              <a:rPr lang="ko-KR" altLang="en-US" sz="3200" dirty="0">
                <a:latin typeface="HY강B" pitchFamily="18" charset="-127"/>
                <a:ea typeface="HY강B" pitchFamily="18" charset="-127"/>
              </a:rPr>
              <a:t>같다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6024" y="3212976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itchFamily="34" charset="0"/>
              <a:buChar char="•"/>
            </a:pPr>
            <a:r>
              <a:rPr lang="ko-KR" altLang="en-US" sz="3200" b="1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안식년</a:t>
            </a:r>
            <a:r>
              <a:rPr lang="en-US" altLang="ko-KR" sz="3200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(7</a:t>
            </a:r>
            <a:r>
              <a:rPr lang="ko-KR" altLang="en-US" sz="3200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년마다</a:t>
            </a:r>
            <a:r>
              <a:rPr lang="en-US" altLang="ko-KR" sz="3200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) </a:t>
            </a:r>
            <a:r>
              <a:rPr lang="en-US" altLang="ko-KR" sz="3200" spc="-150" dirty="0">
                <a:latin typeface="HY강B" pitchFamily="18" charset="-127"/>
                <a:ea typeface="HY강B" pitchFamily="18" charset="-127"/>
              </a:rPr>
              <a:t>:</a:t>
            </a: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 땅 쉼</a:t>
            </a:r>
            <a:r>
              <a:rPr lang="en-US" altLang="ko-KR" sz="3200" spc="-15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200" spc="-150" dirty="0" smtClean="0">
                <a:latin typeface="HY강B" pitchFamily="18" charset="-127"/>
                <a:ea typeface="HY강B" pitchFamily="18" charset="-127"/>
              </a:rPr>
              <a:t>빚 </a:t>
            </a: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탕감</a:t>
            </a:r>
            <a:r>
              <a:rPr lang="en-US" altLang="ko-KR" sz="3200" spc="-150" dirty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 종 풀어줌</a:t>
            </a:r>
            <a:r>
              <a:rPr lang="en-US" altLang="ko-KR" sz="3200" spc="-150" dirty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3200" spc="-150" dirty="0" smtClean="0">
                <a:latin typeface="HY강B" pitchFamily="18" charset="-127"/>
                <a:ea typeface="HY강B" pitchFamily="18" charset="-127"/>
              </a:rPr>
              <a:t>가난</a:t>
            </a:r>
            <a:endParaRPr lang="en-US" altLang="ko-KR" sz="3200" spc="-150" dirty="0" smtClean="0">
              <a:latin typeface="HY강B" pitchFamily="18" charset="-127"/>
              <a:ea typeface="HY강B" pitchFamily="18" charset="-127"/>
            </a:endParaRPr>
          </a:p>
          <a:p>
            <a:pPr lvl="0" fontAlgn="base"/>
            <a:r>
              <a:rPr lang="en-US" altLang="ko-KR" sz="3200" spc="-15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200" spc="-150" dirty="0" smtClean="0">
                <a:latin typeface="HY강B" pitchFamily="18" charset="-127"/>
                <a:ea typeface="HY강B" pitchFamily="18" charset="-127"/>
              </a:rPr>
              <a:t>                     </a:t>
            </a:r>
            <a:r>
              <a:rPr lang="ko-KR" altLang="en-US" sz="3200" spc="-150" dirty="0" smtClean="0">
                <a:latin typeface="HY강B" pitchFamily="18" charset="-127"/>
                <a:ea typeface="HY강B" pitchFamily="18" charset="-127"/>
              </a:rPr>
              <a:t>      한 </a:t>
            </a: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이와 소외 계층 구제가 목적</a:t>
            </a:r>
            <a:endParaRPr lang="en-US" altLang="ko-KR" sz="3200" spc="-15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16024" y="4437112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itchFamily="34" charset="0"/>
              <a:buChar char="•"/>
            </a:pPr>
            <a:r>
              <a:rPr lang="ko-KR" altLang="en-US" sz="3200" b="1" spc="-150" dirty="0" err="1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희년</a:t>
            </a:r>
            <a:r>
              <a:rPr lang="en-US" altLang="ko-KR" sz="3200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(50</a:t>
            </a:r>
            <a:r>
              <a:rPr lang="ko-KR" altLang="en-US" sz="3200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년마다</a:t>
            </a:r>
            <a:r>
              <a:rPr lang="en-US" altLang="ko-KR" sz="3200" spc="-15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) </a:t>
            </a:r>
            <a:r>
              <a:rPr lang="en-US" altLang="ko-KR" sz="3200" spc="-150" dirty="0">
                <a:latin typeface="HY강B" pitchFamily="18" charset="-127"/>
                <a:ea typeface="HY강B" pitchFamily="18" charset="-127"/>
              </a:rPr>
              <a:t>:</a:t>
            </a: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 씨족과 가족의 재산과 인명 보호</a:t>
            </a:r>
            <a:endParaRPr lang="en-US" altLang="ko-KR" sz="3200" spc="-150" dirty="0">
              <a:latin typeface="HY강B" pitchFamily="18" charset="-127"/>
              <a:ea typeface="HY강B" pitchFamily="18" charset="-127"/>
            </a:endParaRPr>
          </a:p>
          <a:p>
            <a:pPr lvl="0" fontAlgn="base"/>
            <a:r>
              <a:rPr lang="en-US" altLang="ko-KR" sz="3200" spc="-150" dirty="0">
                <a:latin typeface="HY강B" pitchFamily="18" charset="-127"/>
                <a:ea typeface="HY강B" pitchFamily="18" charset="-127"/>
              </a:rPr>
              <a:t>                           </a:t>
            </a: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가 목적인 사회 경제적 제도</a:t>
            </a:r>
          </a:p>
        </p:txBody>
      </p:sp>
    </p:spTree>
    <p:extLst>
      <p:ext uri="{BB962C8B-B14F-4D97-AF65-F5344CB8AC3E}">
        <p14:creationId xmlns:p14="http://schemas.microsoft.com/office/powerpoint/2010/main" val="141184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260648"/>
            <a:ext cx="9128898" cy="4350072"/>
          </a:xfrm>
        </p:spPr>
        <p:txBody>
          <a:bodyPr/>
          <a:lstStyle/>
          <a:p>
            <a:pPr marL="0" lvl="0" indent="0">
              <a:buNone/>
            </a:pPr>
            <a:r>
              <a:rPr lang="en-US" altLang="ko-KR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5. </a:t>
            </a:r>
            <a:r>
              <a:rPr lang="ko-KR" altLang="en-US" b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희년의</a:t>
            </a:r>
            <a:r>
              <a:rPr lang="ko-KR" altLang="en-US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유래는 어디인가</a:t>
            </a:r>
            <a:r>
              <a:rPr lang="en-US" altLang="ko-KR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? </a:t>
            </a:r>
            <a:endParaRPr lang="ko-KR" altLang="en-US" sz="1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en-US" altLang="ko-KR" b="1" spc="-15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1) </a:t>
            </a:r>
            <a:r>
              <a:rPr lang="ko-KR" altLang="en-US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외형적 유래</a:t>
            </a:r>
            <a:endParaRPr lang="en-US" altLang="ko-KR" b="1" spc="-15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pPr marL="0" indent="0">
              <a:buNone/>
            </a:pPr>
            <a:r>
              <a:rPr lang="en-US" altLang="ko-KR" b="1" spc="-15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dirty="0" smtClean="0"/>
          </a:p>
          <a:p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80514"/>
            <a:ext cx="4508559" cy="315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80514"/>
            <a:ext cx="4762500" cy="316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4537680"/>
            <a:ext cx="91904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HY강B" pitchFamily="18" charset="-127"/>
              <a:buChar char="－"/>
            </a:pPr>
            <a:r>
              <a:rPr lang="ko-KR" altLang="en-US" sz="3200" spc="-300" dirty="0" err="1" smtClean="0">
                <a:latin typeface="HY강B" pitchFamily="18" charset="-127"/>
                <a:ea typeface="HY강B" pitchFamily="18" charset="-127"/>
              </a:rPr>
              <a:t>희년의</a:t>
            </a:r>
            <a:r>
              <a:rPr lang="ko-KR" altLang="en-US" sz="3200" spc="-300" dirty="0" smtClean="0">
                <a:latin typeface="HY강B" pitchFamily="18" charset="-127"/>
                <a:ea typeface="HY강B" pitchFamily="18" charset="-127"/>
              </a:rPr>
              <a:t> 유래는 이스라엘이 이집트 </a:t>
            </a:r>
            <a:r>
              <a:rPr lang="ko-KR" altLang="en-US" sz="3200" spc="-300" dirty="0">
                <a:latin typeface="HY강B" pitchFamily="18" charset="-127"/>
                <a:ea typeface="HY강B" pitchFamily="18" charset="-127"/>
              </a:rPr>
              <a:t>종살이에서 해방되고 자유인이 되어 가나안 땅을 얻게 된 출애굽 </a:t>
            </a:r>
            <a:r>
              <a:rPr lang="ko-KR" altLang="en-US" sz="3200" spc="-300" dirty="0" smtClean="0">
                <a:latin typeface="HY강B" pitchFamily="18" charset="-127"/>
                <a:ea typeface="HY강B" pitchFamily="18" charset="-127"/>
              </a:rPr>
              <a:t>사건</a:t>
            </a:r>
            <a:endParaRPr lang="en-US" altLang="ko-KR" sz="3200" spc="-300" dirty="0">
              <a:latin typeface="HY강B" pitchFamily="18" charset="-127"/>
              <a:ea typeface="HY강B" pitchFamily="18" charset="-127"/>
            </a:endParaRPr>
          </a:p>
          <a:p>
            <a:pPr marL="457200" indent="-457200">
              <a:buFont typeface="HY강B" pitchFamily="18" charset="-127"/>
              <a:buChar char="－"/>
            </a:pP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이 경험을 통해</a:t>
            </a:r>
            <a:r>
              <a:rPr lang="en-US" altLang="ko-KR" sz="3200" spc="-150" dirty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 가난과 소외와 </a:t>
            </a:r>
            <a:r>
              <a:rPr lang="ko-KR" altLang="en-US" sz="3200" spc="-150" dirty="0" smtClean="0">
                <a:latin typeface="HY강B" pitchFamily="18" charset="-127"/>
                <a:ea typeface="HY강B" pitchFamily="18" charset="-127"/>
              </a:rPr>
              <a:t>억압이 </a:t>
            </a: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없는 평등하고 자유와 생명을 </a:t>
            </a:r>
            <a:r>
              <a:rPr lang="ko-KR" altLang="en-US" sz="3200" spc="-150" dirty="0" smtClean="0">
                <a:latin typeface="HY강B" pitchFamily="18" charset="-127"/>
                <a:ea typeface="HY강B" pitchFamily="18" charset="-127"/>
              </a:rPr>
              <a:t>누리는 </a:t>
            </a:r>
            <a:r>
              <a:rPr lang="ko-KR" altLang="en-US" sz="3200" spc="-150" dirty="0">
                <a:latin typeface="HY강B" pitchFamily="18" charset="-127"/>
                <a:ea typeface="HY강B" pitchFamily="18" charset="-127"/>
              </a:rPr>
              <a:t>사회를 이루고자 했다</a:t>
            </a:r>
            <a:r>
              <a:rPr lang="en-US" altLang="ko-KR" sz="3200" spc="-150" dirty="0">
                <a:latin typeface="HY강B" pitchFamily="18" charset="-127"/>
                <a:ea typeface="HY강B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755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공청회 3차 발표 자료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11711</TotalTime>
  <Words>2468</Words>
  <Application>Microsoft Office PowerPoint</Application>
  <PresentationFormat>화면 슬라이드 쇼(4:3)</PresentationFormat>
  <Paragraphs>354</Paragraphs>
  <Slides>40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1" baseType="lpstr">
      <vt:lpstr>공청회 3차 발표 자료</vt:lpstr>
      <vt:lpstr>본당 50주년 희년(禧年) 준비 </vt:lpstr>
      <vt:lpstr>개  요</vt:lpstr>
      <vt:lpstr>내  용</vt:lpstr>
      <vt:lpstr>PowerPoint 프레젠테이션</vt:lpstr>
      <vt:lpstr>가. 구약의 희년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나. 희년의 완성자 예수님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가톨릭 교회의 희년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라. 중동 천주교회 50주년 기념 방향 넷</vt:lpstr>
      <vt:lpstr>PowerPoint 프레젠테이션</vt:lpstr>
      <vt:lpstr>PowerPoint 프레젠테이션</vt:lpstr>
      <vt:lpstr>PowerPoint 프레젠테이션</vt:lpstr>
      <vt:lpstr>‘새날 새삶’운동 4가지 실천 표어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owne</cp:lastModifiedBy>
  <cp:revision>1052</cp:revision>
  <cp:lastPrinted>2011-04-28T04:50:23Z</cp:lastPrinted>
  <dcterms:created xsi:type="dcterms:W3CDTF">2007-08-18T07:54:58Z</dcterms:created>
  <dcterms:modified xsi:type="dcterms:W3CDTF">2020-08-24T14:42:52Z</dcterms:modified>
</cp:coreProperties>
</file>